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20"/>
    <p:sldMasterId id="2147484194" r:id="rId21"/>
    <p:sldMasterId id="2147484212" r:id="rId22"/>
    <p:sldMasterId id="2147484227" r:id="rId23"/>
  </p:sldMasterIdLst>
  <p:notesMasterIdLst>
    <p:notesMasterId r:id="rId43"/>
  </p:notesMasterIdLst>
  <p:handoutMasterIdLst>
    <p:handoutMasterId r:id="rId44"/>
  </p:handoutMasterIdLst>
  <p:sldIdLst>
    <p:sldId id="1231" r:id="rId24"/>
    <p:sldId id="1243" r:id="rId25"/>
    <p:sldId id="1235" r:id="rId26"/>
    <p:sldId id="1237" r:id="rId27"/>
    <p:sldId id="1240" r:id="rId28"/>
    <p:sldId id="1239" r:id="rId29"/>
    <p:sldId id="1244" r:id="rId30"/>
    <p:sldId id="1246" r:id="rId31"/>
    <p:sldId id="1241" r:id="rId32"/>
    <p:sldId id="1216" r:id="rId33"/>
    <p:sldId id="1227" r:id="rId34"/>
    <p:sldId id="1156" r:id="rId35"/>
    <p:sldId id="1160" r:id="rId36"/>
    <p:sldId id="1213" r:id="rId37"/>
    <p:sldId id="1212" r:id="rId38"/>
    <p:sldId id="1214" r:id="rId39"/>
    <p:sldId id="1245" r:id="rId40"/>
    <p:sldId id="1242" r:id="rId41"/>
    <p:sldId id="1236"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231"/>
            <p14:sldId id="1243"/>
            <p14:sldId id="1235"/>
            <p14:sldId id="1237"/>
            <p14:sldId id="1240"/>
            <p14:sldId id="1239"/>
            <p14:sldId id="1244"/>
            <p14:sldId id="1246"/>
            <p14:sldId id="1241"/>
            <p14:sldId id="1216"/>
            <p14:sldId id="1227"/>
            <p14:sldId id="1156"/>
            <p14:sldId id="1160"/>
            <p14:sldId id="1213"/>
            <p14:sldId id="1212"/>
            <p14:sldId id="1214"/>
            <p14:sldId id="1245"/>
            <p14:sldId id="1242"/>
            <p14:sldId id="1236"/>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Bill Hilf" initials="BH" lastIdx="4" clrIdx="2">
    <p:extLst>
      <p:ext uri="{19B8F6BF-5375-455C-9EA6-DF929625EA0E}">
        <p15:presenceInfo xmlns:p15="http://schemas.microsoft.com/office/powerpoint/2012/main" userId="S-1-5-21-2127521184-1604012920-1887927527-1828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70682" autoAdjust="0"/>
  </p:normalViewPr>
  <p:slideViewPr>
    <p:cSldViewPr snapToGrid="0">
      <p:cViewPr varScale="1">
        <p:scale>
          <a:sx n="47" d="100"/>
          <a:sy n="47" d="100"/>
        </p:scale>
        <p:origin x="1374" y="48"/>
      </p:cViewPr>
      <p:guideLst>
        <p:guide orient="horz" pos="2203"/>
        <p:guide pos="3917"/>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4.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3.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presProps" Target="presProps.xml"/><Relationship Id="rId20" Type="http://schemas.openxmlformats.org/officeDocument/2006/relationships/slideMaster" Target="slideMasters/slideMaster1.xml"/><Relationship Id="rId41"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7/15/2013 2:03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7/15/2013 2:03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D8A1544-FB6F-4ABB-9100-6791AA47FAAD}" type="datetime1">
              <a:rPr lang="en-US" smtClean="0"/>
              <a:t>7/15/2013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97885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Build 2012</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241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F9F211B-7162-46EC-B559-F1EABFD2F3B7}" type="datetime1">
              <a:rPr lang="en-US" smtClean="0">
                <a:solidFill>
                  <a:prstClr val="black"/>
                </a:solidFill>
              </a:rPr>
              <a:pPr/>
              <a:t>7/16/2013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1410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D8A1544-FB6F-4ABB-9100-6791AA47FAAD}" type="datetime1">
              <a:rPr lang="en-US" smtClean="0">
                <a:solidFill>
                  <a:prstClr val="black"/>
                </a:solidFill>
              </a:rPr>
              <a:pPr/>
              <a:t>7/16/2013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6276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D8A1544-FB6F-4ABB-9100-6791AA47FAAD}" type="datetime1">
              <a:rPr lang="en-US" smtClean="0"/>
              <a:t>7/15/2013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25073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7/15/2013 2:03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19414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D5504-34D8-444C-8325-4523A193BFE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0661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smtClean="0"/>
          </a:p>
        </p:txBody>
      </p:sp>
      <p:sp>
        <p:nvSpPr>
          <p:cNvPr id="4" name="Slide Number Placeholder 3"/>
          <p:cNvSpPr>
            <a:spLocks noGrp="1"/>
          </p:cNvSpPr>
          <p:nvPr>
            <p:ph type="sldNum" sz="quarter" idx="10"/>
          </p:nvPr>
        </p:nvSpPr>
        <p:spPr/>
        <p:txBody>
          <a:bodyPr/>
          <a:lstStyle/>
          <a:p>
            <a:fld id="{9BD845BC-3EAE-4816-B12D-04DFEF8663E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3036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4.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4.wdp"/></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microsoft.com/office/2007/relationships/hdphoto" Target="../media/hdphoto4.wdp"/><Relationship Id="rId9"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microsoft.com/office/2007/relationships/hdphoto" Target="../media/hdphoto4.wdp"/><Relationship Id="rId9"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microsoft.com/office/2007/relationships/hdphoto" Target="../media/hdphoto4.wdp"/><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microsoft.com/office/2007/relationships/hdphoto" Target="../media/hdphoto4.wdp"/><Relationship Id="rId9"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4.wdp"/></Relationships>
</file>

<file path=ppt/slideLayouts/_rels/slideLayout3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6.wdp"/><Relationship Id="rId5" Type="http://schemas.openxmlformats.org/officeDocument/2006/relationships/image" Target="../media/image20.png"/><Relationship Id="rId4" Type="http://schemas.microsoft.com/office/2007/relationships/hdphoto" Target="../media/hdphoto4.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4.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4.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4.wdp"/></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8.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8.wdp"/></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8.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8.wdp"/></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Master" Target="../slideMasters/slideMaster3.xml"/><Relationship Id="rId5" Type="http://schemas.microsoft.com/office/2007/relationships/hdphoto" Target="../media/hdphoto8.wdp"/><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4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3.xml"/><Relationship Id="rId4" Type="http://schemas.microsoft.com/office/2007/relationships/hdphoto" Target="../media/hdphoto8.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3.xml"/><Relationship Id="rId4" Type="http://schemas.microsoft.com/office/2007/relationships/hdphoto" Target="../media/hdphoto8.wdp"/></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3.xml"/><Relationship Id="rId4" Type="http://schemas.microsoft.com/office/2007/relationships/hdphoto" Target="../media/hdphoto8.wdp"/></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3.xml"/><Relationship Id="rId4" Type="http://schemas.microsoft.com/office/2007/relationships/hdphoto" Target="../media/hdphoto8.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3.xml"/><Relationship Id="rId4" Type="http://schemas.microsoft.com/office/2007/relationships/hdphoto" Target="../media/hdphoto8.wdp"/></Relationships>
</file>

<file path=ppt/slideLayouts/_rels/slideLayout51.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3.xml"/><Relationship Id="rId6" Type="http://schemas.microsoft.com/office/2007/relationships/hdphoto" Target="../media/hdphoto11.wdp"/><Relationship Id="rId5" Type="http://schemas.openxmlformats.org/officeDocument/2006/relationships/image" Target="../media/image27.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3.xml"/><Relationship Id="rId6" Type="http://schemas.microsoft.com/office/2007/relationships/hdphoto" Target="../media/hdphoto11.wdp"/><Relationship Id="rId5" Type="http://schemas.openxmlformats.org/officeDocument/2006/relationships/image" Target="../media/image27.png"/><Relationship Id="rId4"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3.xml"/><Relationship Id="rId6" Type="http://schemas.microsoft.com/office/2007/relationships/hdphoto" Target="../media/hdphoto11.wdp"/><Relationship Id="rId5" Type="http://schemas.openxmlformats.org/officeDocument/2006/relationships/image" Target="../media/image27.png"/><Relationship Id="rId4" Type="http://schemas.openxmlformats.org/officeDocument/2006/relationships/image" Target="../media/image25.png"/></Relationships>
</file>

<file path=ppt/slideLayouts/_rels/slideLayout5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5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Master" Target="../slideMasters/slideMaster4.xml"/><Relationship Id="rId5" Type="http://schemas.microsoft.com/office/2007/relationships/hdphoto" Target="../media/hdphoto8.wdp"/><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5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4.xml"/><Relationship Id="rId4" Type="http://schemas.microsoft.com/office/2007/relationships/hdphoto" Target="../media/hdphoto8.wdp"/></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4.xml"/><Relationship Id="rId4" Type="http://schemas.microsoft.com/office/2007/relationships/hdphoto" Target="../media/hdphoto8.wdp"/></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4.xml"/><Relationship Id="rId4" Type="http://schemas.microsoft.com/office/2007/relationships/hdphoto" Target="../media/hdphoto8.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4.xml"/><Relationship Id="rId4" Type="http://schemas.microsoft.com/office/2007/relationships/hdphoto" Target="../media/hdphoto8.wdp"/></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4.xml"/><Relationship Id="rId4" Type="http://schemas.microsoft.com/office/2007/relationships/hdphoto" Target="../media/hdphoto8.wdp"/></Relationships>
</file>

<file path=ppt/slideLayouts/_rels/slideLayout65.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4.wdp"/><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4.xml"/><Relationship Id="rId6" Type="http://schemas.microsoft.com/office/2007/relationships/hdphoto" Target="../media/hdphoto15.wdp"/><Relationship Id="rId5" Type="http://schemas.openxmlformats.org/officeDocument/2006/relationships/image" Target="../media/image31.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4.wdp"/><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4.xml"/><Relationship Id="rId6" Type="http://schemas.microsoft.com/office/2007/relationships/hdphoto" Target="../media/hdphoto15.wdp"/><Relationship Id="rId5" Type="http://schemas.openxmlformats.org/officeDocument/2006/relationships/image" Target="../media/image31.png"/><Relationship Id="rId4" Type="http://schemas.openxmlformats.org/officeDocument/2006/relationships/image" Target="../media/image25.png"/></Relationships>
</file>

<file path=ppt/slideLayouts/_rels/slideLayout6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4.wdp"/><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4.xml"/><Relationship Id="rId6" Type="http://schemas.microsoft.com/office/2007/relationships/hdphoto" Target="../media/hdphoto15.wdp"/><Relationship Id="rId5" Type="http://schemas.openxmlformats.org/officeDocument/2006/relationships/image" Target="../media/image31.png"/><Relationship Id="rId4" Type="http://schemas.openxmlformats.org/officeDocument/2006/relationships/image" Target="../media/image25.png"/></Relationships>
</file>

<file path=ppt/slideLayouts/_rels/slideLayout6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1" y="1212850"/>
            <a:ext cx="11887200" cy="2228302"/>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896826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164849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ies_All Resources">
    <p:spTree>
      <p:nvGrpSpPr>
        <p:cNvPr id="1" name=""/>
        <p:cNvGrpSpPr/>
        <p:nvPr/>
      </p:nvGrpSpPr>
      <p:grpSpPr>
        <a:xfrm>
          <a:off x="0" y="0"/>
          <a:ext cx="0" cy="0"/>
          <a:chOff x="0" y="0"/>
          <a:chExt cx="0" cy="0"/>
        </a:xfrm>
      </p:grpSpPr>
      <p:grpSp>
        <p:nvGrpSpPr>
          <p:cNvPr id="4" name="Group 3"/>
          <p:cNvGrpSpPr/>
          <p:nvPr userDrawn="1"/>
        </p:nvGrpSpPr>
        <p:grpSpPr>
          <a:xfrm>
            <a:off x="824993" y="1750460"/>
            <a:ext cx="1683518" cy="339878"/>
            <a:chOff x="606581" y="1236233"/>
            <a:chExt cx="1237818" cy="333244"/>
          </a:xfrm>
        </p:grpSpPr>
        <p:sp>
          <p:nvSpPr>
            <p:cNvPr id="5" name="Rectangle 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2" name="Group 1"/>
          <p:cNvGrpSpPr/>
          <p:nvPr userDrawn="1"/>
        </p:nvGrpSpPr>
        <p:grpSpPr>
          <a:xfrm>
            <a:off x="649258" y="1704146"/>
            <a:ext cx="1865471" cy="432504"/>
            <a:chOff x="477371" y="1670883"/>
            <a:chExt cx="1371600" cy="424062"/>
          </a:xfrm>
        </p:grpSpPr>
        <p:sp>
          <p:nvSpPr>
            <p:cNvPr id="3" name="Rectangle 2"/>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3" name="Rectangle 1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Tree>
    <p:extLst>
      <p:ext uri="{BB962C8B-B14F-4D97-AF65-F5344CB8AC3E}">
        <p14:creationId xmlns:p14="http://schemas.microsoft.com/office/powerpoint/2010/main" val="1301992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tegories_CreateNew_Start">
    <p:spTree>
      <p:nvGrpSpPr>
        <p:cNvPr id="1" name=""/>
        <p:cNvGrpSpPr/>
        <p:nvPr/>
      </p:nvGrpSpPr>
      <p:grpSpPr>
        <a:xfrm>
          <a:off x="0" y="0"/>
          <a:ext cx="0" cy="0"/>
          <a:chOff x="0" y="0"/>
          <a:chExt cx="0" cy="0"/>
        </a:xfrm>
      </p:grpSpPr>
      <p:grpSp>
        <p:nvGrpSpPr>
          <p:cNvPr id="4" name="Group 3"/>
          <p:cNvGrpSpPr/>
          <p:nvPr userDrawn="1"/>
        </p:nvGrpSpPr>
        <p:grpSpPr>
          <a:xfrm>
            <a:off x="824993" y="1750460"/>
            <a:ext cx="1683518" cy="339878"/>
            <a:chOff x="606581" y="1236233"/>
            <a:chExt cx="1237818" cy="333244"/>
          </a:xfrm>
        </p:grpSpPr>
        <p:sp>
          <p:nvSpPr>
            <p:cNvPr id="5" name="Rectangle 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649262" y="2898850"/>
            <a:ext cx="10762367" cy="338846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34" name="Group 33"/>
          <p:cNvGrpSpPr/>
          <p:nvPr userDrawn="1"/>
        </p:nvGrpSpPr>
        <p:grpSpPr>
          <a:xfrm>
            <a:off x="1132323" y="3432296"/>
            <a:ext cx="1024949" cy="333828"/>
            <a:chOff x="606581" y="4518041"/>
            <a:chExt cx="753601" cy="327312"/>
          </a:xfrm>
        </p:grpSpPr>
        <p:sp>
          <p:nvSpPr>
            <p:cNvPr id="35" name="Rectangle 34"/>
            <p:cNvSpPr/>
            <p:nvPr/>
          </p:nvSpPr>
          <p:spPr>
            <a:xfrm>
              <a:off x="938287" y="4576007"/>
              <a:ext cx="42189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Web SITE</a:t>
              </a:r>
              <a:endParaRPr lang="en-US" sz="714" b="1" cap="all" dirty="0">
                <a:solidFill>
                  <a:prstClr val="white"/>
                </a:soli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23037" r="84547" b="71189"/>
            <a:stretch/>
          </p:blipFill>
          <p:spPr>
            <a:xfrm>
              <a:off x="606581" y="4518041"/>
              <a:ext cx="330620" cy="327312"/>
            </a:xfrm>
            <a:prstGeom prst="rect">
              <a:avLst/>
            </a:prstGeom>
          </p:spPr>
        </p:pic>
      </p:grpSp>
      <p:grpSp>
        <p:nvGrpSpPr>
          <p:cNvPr id="37" name="Group 36"/>
          <p:cNvGrpSpPr/>
          <p:nvPr userDrawn="1"/>
        </p:nvGrpSpPr>
        <p:grpSpPr>
          <a:xfrm>
            <a:off x="1132322" y="3873296"/>
            <a:ext cx="1461534" cy="313905"/>
            <a:chOff x="606581" y="4950433"/>
            <a:chExt cx="1074602" cy="307778"/>
          </a:xfrm>
        </p:grpSpPr>
        <p:sp>
          <p:nvSpPr>
            <p:cNvPr id="39" name="Rectangle 38"/>
            <p:cNvSpPr/>
            <p:nvPr/>
          </p:nvSpPr>
          <p:spPr>
            <a:xfrm>
              <a:off x="938287" y="5003204"/>
              <a:ext cx="742896"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Virtual machine</a:t>
              </a:r>
            </a:p>
          </p:txBody>
        </p:sp>
        <p:pic>
          <p:nvPicPr>
            <p:cNvPr id="40" name="Picture 39"/>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34839" r="84547" b="59732"/>
            <a:stretch/>
          </p:blipFill>
          <p:spPr>
            <a:xfrm>
              <a:off x="606581" y="4950433"/>
              <a:ext cx="330620" cy="307778"/>
            </a:xfrm>
            <a:prstGeom prst="rect">
              <a:avLst/>
            </a:prstGeom>
          </p:spPr>
        </p:pic>
      </p:grpSp>
      <p:grpSp>
        <p:nvGrpSpPr>
          <p:cNvPr id="41" name="Group 40"/>
          <p:cNvGrpSpPr/>
          <p:nvPr userDrawn="1"/>
        </p:nvGrpSpPr>
        <p:grpSpPr>
          <a:xfrm>
            <a:off x="1132325" y="4309531"/>
            <a:ext cx="1155761" cy="273753"/>
            <a:chOff x="606581" y="5378153"/>
            <a:chExt cx="849781" cy="268410"/>
          </a:xfrm>
        </p:grpSpPr>
        <p:sp>
          <p:nvSpPr>
            <p:cNvPr id="42" name="Rectangle 41"/>
            <p:cNvSpPr/>
            <p:nvPr/>
          </p:nvSpPr>
          <p:spPr>
            <a:xfrm>
              <a:off x="938287" y="5424058"/>
              <a:ext cx="51807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Cloud  app</a:t>
              </a:r>
            </a:p>
          </p:txBody>
        </p:sp>
        <p:pic>
          <p:nvPicPr>
            <p:cNvPr id="43" name="Picture 4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46884" r="84547" b="48381"/>
            <a:stretch/>
          </p:blipFill>
          <p:spPr>
            <a:xfrm>
              <a:off x="606581" y="5378153"/>
              <a:ext cx="330620" cy="268410"/>
            </a:xfrm>
            <a:prstGeom prst="rect">
              <a:avLst/>
            </a:prstGeom>
          </p:spPr>
        </p:pic>
      </p:grpSp>
      <p:grpSp>
        <p:nvGrpSpPr>
          <p:cNvPr id="44" name="Group 43"/>
          <p:cNvGrpSpPr/>
          <p:nvPr userDrawn="1"/>
        </p:nvGrpSpPr>
        <p:grpSpPr>
          <a:xfrm>
            <a:off x="1132327" y="4726030"/>
            <a:ext cx="1029854" cy="334810"/>
            <a:chOff x="606581" y="5786517"/>
            <a:chExt cx="757207" cy="328275"/>
          </a:xfrm>
        </p:grpSpPr>
        <p:sp>
          <p:nvSpPr>
            <p:cNvPr id="45" name="Rectangle 44"/>
            <p:cNvSpPr/>
            <p:nvPr/>
          </p:nvSpPr>
          <p:spPr>
            <a:xfrm>
              <a:off x="938287" y="5843188"/>
              <a:ext cx="425501"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storage</a:t>
              </a:r>
            </a:p>
          </p:txBody>
        </p:sp>
        <p:pic>
          <p:nvPicPr>
            <p:cNvPr id="53" name="Picture 5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58476" r="84547" b="35733"/>
            <a:stretch/>
          </p:blipFill>
          <p:spPr>
            <a:xfrm>
              <a:off x="606581" y="5786517"/>
              <a:ext cx="330620" cy="328275"/>
            </a:xfrm>
            <a:prstGeom prst="rect">
              <a:avLst/>
            </a:prstGeom>
          </p:spPr>
        </p:pic>
      </p:grpSp>
      <p:grpSp>
        <p:nvGrpSpPr>
          <p:cNvPr id="54" name="Group 53"/>
          <p:cNvGrpSpPr/>
          <p:nvPr userDrawn="1"/>
        </p:nvGrpSpPr>
        <p:grpSpPr>
          <a:xfrm>
            <a:off x="1132322" y="5180220"/>
            <a:ext cx="1072369" cy="291438"/>
            <a:chOff x="606581" y="6231842"/>
            <a:chExt cx="788466" cy="285749"/>
          </a:xfrm>
        </p:grpSpPr>
        <p:sp>
          <p:nvSpPr>
            <p:cNvPr id="55" name="Rectangle 54"/>
            <p:cNvSpPr/>
            <p:nvPr/>
          </p:nvSpPr>
          <p:spPr>
            <a:xfrm>
              <a:off x="938287" y="6273600"/>
              <a:ext cx="45676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network</a:t>
              </a:r>
            </a:p>
          </p:txBody>
        </p:sp>
        <p:pic>
          <p:nvPicPr>
            <p:cNvPr id="56" name="Picture 5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70465" r="84547" b="24494"/>
            <a:stretch/>
          </p:blipFill>
          <p:spPr>
            <a:xfrm>
              <a:off x="606581" y="6231842"/>
              <a:ext cx="330620" cy="285749"/>
            </a:xfrm>
            <a:prstGeom prst="rect">
              <a:avLst/>
            </a:prstGeom>
          </p:spPr>
        </p:pic>
      </p:grpSp>
      <p:sp>
        <p:nvSpPr>
          <p:cNvPr id="57" name="Rectangle 56"/>
          <p:cNvSpPr/>
          <p:nvPr userDrawn="1"/>
        </p:nvSpPr>
        <p:spPr>
          <a:xfrm>
            <a:off x="943009" y="3046293"/>
            <a:ext cx="908982" cy="238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918" b="1" cap="all" dirty="0" smtClean="0">
                <a:solidFill>
                  <a:srgbClr val="7ACBF2"/>
                </a:solidFill>
                <a:latin typeface="Segoe UI" pitchFamily="34" charset="0"/>
                <a:ea typeface="Segoe UI" pitchFamily="34" charset="0"/>
                <a:cs typeface="Segoe UI" pitchFamily="34" charset="0"/>
              </a:rPr>
              <a:t>CREATE NEW</a:t>
            </a:r>
            <a:endParaRPr lang="en-US" sz="918" b="1" cap="all" dirty="0">
              <a:solidFill>
                <a:srgbClr val="7ACBF2"/>
              </a:solidFill>
              <a:latin typeface="Segoe UI" pitchFamily="34" charset="0"/>
              <a:ea typeface="Segoe UI" pitchFamily="34" charset="0"/>
              <a:cs typeface="Segoe UI" pitchFamily="34" charset="0"/>
            </a:endParaRPr>
          </a:p>
        </p:txBody>
      </p:sp>
      <p:pic>
        <p:nvPicPr>
          <p:cNvPr id="58" name="Picture 57"/>
          <p:cNvPicPr>
            <a:picLocks noChangeAspect="1"/>
          </p:cNvPicPr>
          <p:nvPr userDrawn="1"/>
        </p:nvPicPr>
        <p:blipFill rotWithShape="1">
          <a:blip r:embed="rId5">
            <a:extLst>
              <a:ext uri="{28A0092B-C50C-407E-A947-70E740481C1C}">
                <a14:useLocalDpi xmlns:a14="http://schemas.microsoft.com/office/drawing/2010/main" val="0"/>
              </a:ext>
            </a:extLst>
          </a:blip>
          <a:srcRect l="36036" t="17779" r="57576" b="75767"/>
          <a:stretch/>
        </p:blipFill>
        <p:spPr>
          <a:xfrm>
            <a:off x="10742641" y="3046525"/>
            <a:ext cx="376149" cy="284968"/>
          </a:xfrm>
          <a:prstGeom prst="rect">
            <a:avLst/>
          </a:prstGeom>
        </p:spPr>
      </p:pic>
      <p:sp>
        <p:nvSpPr>
          <p:cNvPr id="59" name="Rectangle 58"/>
          <p:cNvSpPr/>
          <p:nvPr userDrawn="1"/>
        </p:nvSpPr>
        <p:spPr>
          <a:xfrm>
            <a:off x="4487404" y="3696570"/>
            <a:ext cx="3834677" cy="1813604"/>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6486" tIns="186486" rIns="186486" bIns="186486" rtlCol="0" anchor="ctr">
            <a:noAutofit/>
          </a:bodyPr>
          <a:lstStyle/>
          <a:p>
            <a:pPr defTabSz="929953"/>
            <a:r>
              <a:rPr lang="en-US" sz="1224" dirty="0" smtClean="0">
                <a:solidFill>
                  <a:prstClr val="white"/>
                </a:solidFill>
                <a:latin typeface="Segoe UI" pitchFamily="34" charset="0"/>
                <a:ea typeface="Segoe UI" pitchFamily="34" charset="0"/>
                <a:cs typeface="Segoe UI" pitchFamily="34" charset="0"/>
              </a:rPr>
              <a:t>Select a resource from the list on the left to create a new instance of it.</a:t>
            </a:r>
            <a:endParaRPr lang="en-US" sz="1224" dirty="0">
              <a:solidFill>
                <a:prstClr val="white"/>
              </a:solidFill>
              <a:latin typeface="Segoe UI" pitchFamily="34" charset="0"/>
              <a:ea typeface="Segoe UI" pitchFamily="34" charset="0"/>
              <a:cs typeface="Segoe UI" pitchFamily="34" charset="0"/>
            </a:endParaRPr>
          </a:p>
        </p:txBody>
      </p:sp>
      <p:pic>
        <p:nvPicPr>
          <p:cNvPr id="60" name="Picture 1" descr="3d 512x512.png"/>
          <p:cNvPicPr>
            <a:picLocks noChangeAspect="1"/>
          </p:cNvPicPr>
          <p:nvPr userDrawn="1"/>
        </p:nvPicPr>
        <p:blipFill>
          <a:blip r:embed="rId6" cstate="print">
            <a:biLevel thresh="50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40451" y="558906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4" name="Group 63"/>
          <p:cNvGrpSpPr/>
          <p:nvPr userDrawn="1"/>
        </p:nvGrpSpPr>
        <p:grpSpPr>
          <a:xfrm>
            <a:off x="649258" y="1704146"/>
            <a:ext cx="1865471" cy="432504"/>
            <a:chOff x="477371" y="1670883"/>
            <a:chExt cx="1371600" cy="424062"/>
          </a:xfrm>
        </p:grpSpPr>
        <p:sp>
          <p:nvSpPr>
            <p:cNvPr id="65" name="Rectangle 64"/>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66" name="Rectangle 65"/>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Tree>
    <p:extLst>
      <p:ext uri="{BB962C8B-B14F-4D97-AF65-F5344CB8AC3E}">
        <p14:creationId xmlns:p14="http://schemas.microsoft.com/office/powerpoint/2010/main" val="31307797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tegories_CreateNew_Options">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649262" y="2898850"/>
            <a:ext cx="10762367" cy="338846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34" name="Group 33"/>
          <p:cNvGrpSpPr/>
          <p:nvPr userDrawn="1"/>
        </p:nvGrpSpPr>
        <p:grpSpPr>
          <a:xfrm>
            <a:off x="1132323" y="3432296"/>
            <a:ext cx="1024949" cy="333828"/>
            <a:chOff x="606581" y="4518041"/>
            <a:chExt cx="753601" cy="327312"/>
          </a:xfrm>
        </p:grpSpPr>
        <p:sp>
          <p:nvSpPr>
            <p:cNvPr id="35" name="Rectangle 34"/>
            <p:cNvSpPr/>
            <p:nvPr/>
          </p:nvSpPr>
          <p:spPr>
            <a:xfrm>
              <a:off x="938287" y="4576007"/>
              <a:ext cx="42189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Web SITE</a:t>
              </a:r>
              <a:endParaRPr lang="en-US" sz="714" b="1" cap="all" dirty="0">
                <a:solidFill>
                  <a:prstClr val="white"/>
                </a:soli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23037" r="84547" b="71189"/>
            <a:stretch/>
          </p:blipFill>
          <p:spPr>
            <a:xfrm>
              <a:off x="606581" y="4518041"/>
              <a:ext cx="330620" cy="327312"/>
            </a:xfrm>
            <a:prstGeom prst="rect">
              <a:avLst/>
            </a:prstGeom>
          </p:spPr>
        </p:pic>
      </p:grpSp>
      <p:grpSp>
        <p:nvGrpSpPr>
          <p:cNvPr id="37" name="Group 36"/>
          <p:cNvGrpSpPr/>
          <p:nvPr userDrawn="1"/>
        </p:nvGrpSpPr>
        <p:grpSpPr>
          <a:xfrm>
            <a:off x="1132322" y="3873296"/>
            <a:ext cx="1461534" cy="313905"/>
            <a:chOff x="606581" y="4950433"/>
            <a:chExt cx="1074602" cy="307778"/>
          </a:xfrm>
        </p:grpSpPr>
        <p:sp>
          <p:nvSpPr>
            <p:cNvPr id="39" name="Rectangle 38"/>
            <p:cNvSpPr/>
            <p:nvPr/>
          </p:nvSpPr>
          <p:spPr>
            <a:xfrm>
              <a:off x="938287" y="5003204"/>
              <a:ext cx="742896"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Virtual machine</a:t>
              </a:r>
            </a:p>
          </p:txBody>
        </p:sp>
        <p:pic>
          <p:nvPicPr>
            <p:cNvPr id="40" name="Picture 39"/>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34839" r="84547" b="59732"/>
            <a:stretch/>
          </p:blipFill>
          <p:spPr>
            <a:xfrm>
              <a:off x="606581" y="4950433"/>
              <a:ext cx="330620" cy="307778"/>
            </a:xfrm>
            <a:prstGeom prst="rect">
              <a:avLst/>
            </a:prstGeom>
          </p:spPr>
        </p:pic>
      </p:grpSp>
      <p:grpSp>
        <p:nvGrpSpPr>
          <p:cNvPr id="41" name="Group 40"/>
          <p:cNvGrpSpPr/>
          <p:nvPr userDrawn="1"/>
        </p:nvGrpSpPr>
        <p:grpSpPr>
          <a:xfrm>
            <a:off x="1132325" y="4309531"/>
            <a:ext cx="1155761" cy="273753"/>
            <a:chOff x="606581" y="5378153"/>
            <a:chExt cx="849781" cy="268410"/>
          </a:xfrm>
        </p:grpSpPr>
        <p:sp>
          <p:nvSpPr>
            <p:cNvPr id="42" name="Rectangle 41"/>
            <p:cNvSpPr/>
            <p:nvPr/>
          </p:nvSpPr>
          <p:spPr>
            <a:xfrm>
              <a:off x="938287" y="5424058"/>
              <a:ext cx="51807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Cloud  app</a:t>
              </a:r>
            </a:p>
          </p:txBody>
        </p:sp>
        <p:pic>
          <p:nvPicPr>
            <p:cNvPr id="43" name="Picture 4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46884" r="84547" b="48381"/>
            <a:stretch/>
          </p:blipFill>
          <p:spPr>
            <a:xfrm>
              <a:off x="606581" y="5378153"/>
              <a:ext cx="330620" cy="268410"/>
            </a:xfrm>
            <a:prstGeom prst="rect">
              <a:avLst/>
            </a:prstGeom>
          </p:spPr>
        </p:pic>
      </p:grpSp>
      <p:grpSp>
        <p:nvGrpSpPr>
          <p:cNvPr id="44" name="Group 43"/>
          <p:cNvGrpSpPr/>
          <p:nvPr userDrawn="1"/>
        </p:nvGrpSpPr>
        <p:grpSpPr>
          <a:xfrm>
            <a:off x="1132327" y="4726030"/>
            <a:ext cx="1029854" cy="334810"/>
            <a:chOff x="606581" y="5786517"/>
            <a:chExt cx="757207" cy="328275"/>
          </a:xfrm>
        </p:grpSpPr>
        <p:sp>
          <p:nvSpPr>
            <p:cNvPr id="45" name="Rectangle 44"/>
            <p:cNvSpPr/>
            <p:nvPr/>
          </p:nvSpPr>
          <p:spPr>
            <a:xfrm>
              <a:off x="938287" y="5843188"/>
              <a:ext cx="425501"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storage</a:t>
              </a:r>
            </a:p>
          </p:txBody>
        </p:sp>
        <p:pic>
          <p:nvPicPr>
            <p:cNvPr id="53" name="Picture 5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58476" r="84547" b="35733"/>
            <a:stretch/>
          </p:blipFill>
          <p:spPr>
            <a:xfrm>
              <a:off x="606581" y="5786517"/>
              <a:ext cx="330620" cy="328275"/>
            </a:xfrm>
            <a:prstGeom prst="rect">
              <a:avLst/>
            </a:prstGeom>
          </p:spPr>
        </p:pic>
      </p:grpSp>
      <p:grpSp>
        <p:nvGrpSpPr>
          <p:cNvPr id="54" name="Group 53"/>
          <p:cNvGrpSpPr/>
          <p:nvPr userDrawn="1"/>
        </p:nvGrpSpPr>
        <p:grpSpPr>
          <a:xfrm>
            <a:off x="1132322" y="5180220"/>
            <a:ext cx="1072369" cy="291438"/>
            <a:chOff x="606581" y="6231842"/>
            <a:chExt cx="788466" cy="285749"/>
          </a:xfrm>
        </p:grpSpPr>
        <p:sp>
          <p:nvSpPr>
            <p:cNvPr id="55" name="Rectangle 54"/>
            <p:cNvSpPr/>
            <p:nvPr/>
          </p:nvSpPr>
          <p:spPr>
            <a:xfrm>
              <a:off x="938287" y="6273600"/>
              <a:ext cx="45676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network</a:t>
              </a:r>
            </a:p>
          </p:txBody>
        </p:sp>
        <p:pic>
          <p:nvPicPr>
            <p:cNvPr id="56" name="Picture 5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70465" r="84547" b="24494"/>
            <a:stretch/>
          </p:blipFill>
          <p:spPr>
            <a:xfrm>
              <a:off x="606581" y="6231842"/>
              <a:ext cx="330620" cy="285749"/>
            </a:xfrm>
            <a:prstGeom prst="rect">
              <a:avLst/>
            </a:prstGeom>
          </p:spPr>
        </p:pic>
      </p:grpSp>
      <p:sp>
        <p:nvSpPr>
          <p:cNvPr id="57" name="Rectangle 56"/>
          <p:cNvSpPr/>
          <p:nvPr userDrawn="1"/>
        </p:nvSpPr>
        <p:spPr>
          <a:xfrm>
            <a:off x="943009" y="3046293"/>
            <a:ext cx="908982" cy="238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918" b="1" cap="all" dirty="0" smtClean="0">
                <a:solidFill>
                  <a:srgbClr val="7ACBF2"/>
                </a:solidFill>
                <a:latin typeface="Segoe UI" pitchFamily="34" charset="0"/>
                <a:ea typeface="Segoe UI" pitchFamily="34" charset="0"/>
                <a:cs typeface="Segoe UI" pitchFamily="34" charset="0"/>
              </a:rPr>
              <a:t>CREATE NEW</a:t>
            </a:r>
            <a:endParaRPr lang="en-US" sz="918" b="1" cap="all" dirty="0">
              <a:solidFill>
                <a:srgbClr val="7ACBF2"/>
              </a:solidFill>
              <a:latin typeface="Segoe UI" pitchFamily="34" charset="0"/>
              <a:ea typeface="Segoe UI" pitchFamily="34" charset="0"/>
              <a:cs typeface="Segoe UI" pitchFamily="34" charset="0"/>
            </a:endParaRPr>
          </a:p>
        </p:txBody>
      </p:sp>
      <p:pic>
        <p:nvPicPr>
          <p:cNvPr id="58" name="Picture 57"/>
          <p:cNvPicPr>
            <a:picLocks noChangeAspect="1"/>
          </p:cNvPicPr>
          <p:nvPr userDrawn="1"/>
        </p:nvPicPr>
        <p:blipFill rotWithShape="1">
          <a:blip r:embed="rId5">
            <a:extLst>
              <a:ext uri="{28A0092B-C50C-407E-A947-70E740481C1C}">
                <a14:useLocalDpi xmlns:a14="http://schemas.microsoft.com/office/drawing/2010/main" val="0"/>
              </a:ext>
            </a:extLst>
          </a:blip>
          <a:srcRect l="36036" t="17779" r="57576" b="75767"/>
          <a:stretch/>
        </p:blipFill>
        <p:spPr>
          <a:xfrm>
            <a:off x="10742641" y="3046525"/>
            <a:ext cx="376149" cy="284968"/>
          </a:xfrm>
          <a:prstGeom prst="rect">
            <a:avLst/>
          </a:prstGeom>
        </p:spPr>
      </p:pic>
      <p:pic>
        <p:nvPicPr>
          <p:cNvPr id="60" name="Picture 1" descr="3d 512x512.png"/>
          <p:cNvPicPr>
            <a:picLocks noChangeAspect="1"/>
          </p:cNvPicPr>
          <p:nvPr userDrawn="1"/>
        </p:nvPicPr>
        <p:blipFill>
          <a:blip r:embed="rId6" cstate="print">
            <a:biLevel thresh="50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40451" y="558906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 name="Rectangle 60"/>
          <p:cNvSpPr/>
          <p:nvPr userDrawn="1"/>
        </p:nvSpPr>
        <p:spPr>
          <a:xfrm>
            <a:off x="649261" y="5542391"/>
            <a:ext cx="2701682" cy="4325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2" name="Rectangle 61"/>
          <p:cNvSpPr/>
          <p:nvPr userDrawn="1"/>
        </p:nvSpPr>
        <p:spPr>
          <a:xfrm>
            <a:off x="3350940" y="3382961"/>
            <a:ext cx="12436" cy="259263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63" name="Group 62"/>
          <p:cNvGrpSpPr/>
          <p:nvPr userDrawn="1"/>
        </p:nvGrpSpPr>
        <p:grpSpPr>
          <a:xfrm>
            <a:off x="3679904" y="3436705"/>
            <a:ext cx="1366863" cy="1185285"/>
            <a:chOff x="2616772" y="3369622"/>
            <a:chExt cx="1004994" cy="1162150"/>
          </a:xfrm>
        </p:grpSpPr>
        <p:grpSp>
          <p:nvGrpSpPr>
            <p:cNvPr id="64" name="Group 63"/>
            <p:cNvGrpSpPr/>
            <p:nvPr/>
          </p:nvGrpSpPr>
          <p:grpSpPr>
            <a:xfrm>
              <a:off x="2616772" y="3369622"/>
              <a:ext cx="926849" cy="318671"/>
              <a:chOff x="2616772" y="3369622"/>
              <a:chExt cx="926849" cy="318671"/>
            </a:xfrm>
          </p:grpSpPr>
          <p:sp>
            <p:nvSpPr>
              <p:cNvPr id="71" name="Rectangle 70"/>
              <p:cNvSpPr/>
              <p:nvPr/>
            </p:nvSpPr>
            <p:spPr>
              <a:xfrm>
                <a:off x="2948602" y="3423268"/>
                <a:ext cx="595019"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QUICK CREATE</a:t>
                </a:r>
                <a:endParaRPr lang="en-US" sz="714" b="1" cap="all" dirty="0">
                  <a:solidFill>
                    <a:prstClr val="white"/>
                  </a:solidFill>
                  <a:latin typeface="Segoe UI" pitchFamily="34" charset="0"/>
                  <a:ea typeface="Segoe UI" pitchFamily="34" charset="0"/>
                  <a:cs typeface="Segoe UI" pitchFamily="34" charset="0"/>
                </a:endParaRPr>
              </a:p>
            </p:txBody>
          </p:sp>
          <p:pic>
            <p:nvPicPr>
              <p:cNvPr id="72" name="Picture 6" descr="Flash 512x512.png"/>
              <p:cNvPicPr>
                <a:picLocks noChangeAspect="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2616772" y="3369622"/>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5" name="Group 64"/>
            <p:cNvGrpSpPr/>
            <p:nvPr/>
          </p:nvGrpSpPr>
          <p:grpSpPr>
            <a:xfrm>
              <a:off x="2631255" y="3806730"/>
              <a:ext cx="942421" cy="289702"/>
              <a:chOff x="2631255" y="3806730"/>
              <a:chExt cx="942421" cy="289702"/>
            </a:xfrm>
          </p:grpSpPr>
          <p:sp>
            <p:nvSpPr>
              <p:cNvPr id="69" name="Rectangle 68"/>
              <p:cNvSpPr/>
              <p:nvPr/>
            </p:nvSpPr>
            <p:spPr>
              <a:xfrm>
                <a:off x="2948602" y="3850465"/>
                <a:ext cx="62507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FROM GALLERY</a:t>
                </a:r>
              </a:p>
            </p:txBody>
          </p:sp>
          <p:pic>
            <p:nvPicPr>
              <p:cNvPr id="70" name="Picture 19" descr="Shopping basket 512x512.png"/>
              <p:cNvPicPr>
                <a:picLocks noChangeAspect="1"/>
              </p:cNvPicPr>
              <p:nvPr/>
            </p:nvPicPr>
            <p:blipFill>
              <a:blip r:embed="rId9" cstate="print">
                <a:biLevel thresh="50000"/>
                <a:extLst>
                  <a:ext uri="{28A0092B-C50C-407E-A947-70E740481C1C}">
                    <a14:useLocalDpi xmlns:a14="http://schemas.microsoft.com/office/drawing/2010/main" val="0"/>
                  </a:ext>
                </a:extLst>
              </a:blip>
              <a:srcRect/>
              <a:stretch>
                <a:fillRect/>
              </a:stretch>
            </p:blipFill>
            <p:spPr bwMode="auto">
              <a:xfrm>
                <a:off x="2631255" y="3806730"/>
                <a:ext cx="289702" cy="289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6" name="Group 65"/>
            <p:cNvGrpSpPr/>
            <p:nvPr/>
          </p:nvGrpSpPr>
          <p:grpSpPr>
            <a:xfrm>
              <a:off x="2622871" y="4213101"/>
              <a:ext cx="998895" cy="318671"/>
              <a:chOff x="2622871" y="4213101"/>
              <a:chExt cx="998895" cy="318671"/>
            </a:xfrm>
          </p:grpSpPr>
          <p:sp>
            <p:nvSpPr>
              <p:cNvPr id="67" name="Rectangle 66"/>
              <p:cNvSpPr/>
              <p:nvPr/>
            </p:nvSpPr>
            <p:spPr>
              <a:xfrm>
                <a:off x="2948602" y="4271319"/>
                <a:ext cx="67316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CUSTOM CREATE</a:t>
                </a:r>
              </a:p>
            </p:txBody>
          </p:sp>
          <p:pic>
            <p:nvPicPr>
              <p:cNvPr id="68" name="Picture 3" descr="Thumbnails list 512x512.png"/>
              <p:cNvPicPr>
                <a:picLocks noChangeAspect="1"/>
              </p:cNvPicPr>
              <p:nvPr/>
            </p:nvPicPr>
            <p:blipFill>
              <a:blip r:embed="rId10" cstate="print">
                <a:biLevel thresh="50000"/>
                <a:extLst>
                  <a:ext uri="{28A0092B-C50C-407E-A947-70E740481C1C}">
                    <a14:useLocalDpi xmlns:a14="http://schemas.microsoft.com/office/drawing/2010/main" val="0"/>
                  </a:ext>
                </a:extLst>
              </a:blip>
              <a:srcRect/>
              <a:stretch>
                <a:fillRect/>
              </a:stretch>
            </p:blipFill>
            <p:spPr bwMode="auto">
              <a:xfrm>
                <a:off x="2622871" y="4213101"/>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73" name="Rectangle 72"/>
          <p:cNvSpPr/>
          <p:nvPr userDrawn="1"/>
        </p:nvSpPr>
        <p:spPr>
          <a:xfrm>
            <a:off x="6404741" y="3696570"/>
            <a:ext cx="3834677" cy="1813604"/>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6486" tIns="186486" rIns="186486" bIns="186486" rtlCol="0" anchor="ctr">
            <a:noAutofit/>
          </a:bodyPr>
          <a:lstStyle/>
          <a:p>
            <a:pPr defTabSz="929953"/>
            <a:r>
              <a:rPr lang="en-US" sz="1224" dirty="0" smtClean="0">
                <a:solidFill>
                  <a:prstClr val="white"/>
                </a:solidFill>
                <a:latin typeface="Segoe UI" pitchFamily="34" charset="0"/>
                <a:ea typeface="Segoe UI" pitchFamily="34" charset="0"/>
                <a:cs typeface="Segoe UI" pitchFamily="34" charset="0"/>
              </a:rPr>
              <a:t>Get started right away by using Quick Create, Browse a collection of pre-package solutions in our Gallery, or create a new Web Site just the way you like it with Custom Create.</a:t>
            </a:r>
            <a:endParaRPr lang="en-US" sz="1224" dirty="0">
              <a:solidFill>
                <a:prstClr val="white"/>
              </a:solidFill>
              <a:latin typeface="Segoe UI" pitchFamily="34" charset="0"/>
              <a:ea typeface="Segoe UI" pitchFamily="34" charset="0"/>
              <a:cs typeface="Segoe UI" pitchFamily="34" charset="0"/>
            </a:endParaRPr>
          </a:p>
        </p:txBody>
      </p:sp>
      <p:grpSp>
        <p:nvGrpSpPr>
          <p:cNvPr id="77" name="Group 76"/>
          <p:cNvGrpSpPr/>
          <p:nvPr userDrawn="1"/>
        </p:nvGrpSpPr>
        <p:grpSpPr>
          <a:xfrm>
            <a:off x="824993" y="1750460"/>
            <a:ext cx="1683518" cy="339878"/>
            <a:chOff x="606581" y="1236233"/>
            <a:chExt cx="1237818" cy="333244"/>
          </a:xfrm>
        </p:grpSpPr>
        <p:sp>
          <p:nvSpPr>
            <p:cNvPr id="78" name="Rectangle 77"/>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79" name="Picture 78"/>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83" name="Group 82"/>
          <p:cNvGrpSpPr/>
          <p:nvPr userDrawn="1"/>
        </p:nvGrpSpPr>
        <p:grpSpPr>
          <a:xfrm>
            <a:off x="649258" y="1704146"/>
            <a:ext cx="1865471" cy="432504"/>
            <a:chOff x="477371" y="1670883"/>
            <a:chExt cx="1371600" cy="424062"/>
          </a:xfrm>
        </p:grpSpPr>
        <p:sp>
          <p:nvSpPr>
            <p:cNvPr id="84" name="Rectangle 83"/>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85" name="Rectangle 84"/>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Tree>
    <p:extLst>
      <p:ext uri="{BB962C8B-B14F-4D97-AF65-F5344CB8AC3E}">
        <p14:creationId xmlns:p14="http://schemas.microsoft.com/office/powerpoint/2010/main" val="16682883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tegories_CreateNew_QuickCreate">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649262" y="2898850"/>
            <a:ext cx="10762367" cy="338846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34" name="Group 33"/>
          <p:cNvGrpSpPr/>
          <p:nvPr userDrawn="1"/>
        </p:nvGrpSpPr>
        <p:grpSpPr>
          <a:xfrm>
            <a:off x="1132323" y="3432296"/>
            <a:ext cx="1024949" cy="333828"/>
            <a:chOff x="606581" y="4518041"/>
            <a:chExt cx="753601" cy="327312"/>
          </a:xfrm>
        </p:grpSpPr>
        <p:sp>
          <p:nvSpPr>
            <p:cNvPr id="35" name="Rectangle 34"/>
            <p:cNvSpPr/>
            <p:nvPr/>
          </p:nvSpPr>
          <p:spPr>
            <a:xfrm>
              <a:off x="938287" y="4576007"/>
              <a:ext cx="42189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Web SITE</a:t>
              </a:r>
              <a:endParaRPr lang="en-US" sz="714" b="1" cap="all" dirty="0">
                <a:solidFill>
                  <a:prstClr val="white"/>
                </a:soli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23037" r="84547" b="71189"/>
            <a:stretch/>
          </p:blipFill>
          <p:spPr>
            <a:xfrm>
              <a:off x="606581" y="4518041"/>
              <a:ext cx="330620" cy="327312"/>
            </a:xfrm>
            <a:prstGeom prst="rect">
              <a:avLst/>
            </a:prstGeom>
          </p:spPr>
        </p:pic>
      </p:grpSp>
      <p:grpSp>
        <p:nvGrpSpPr>
          <p:cNvPr id="37" name="Group 36"/>
          <p:cNvGrpSpPr/>
          <p:nvPr userDrawn="1"/>
        </p:nvGrpSpPr>
        <p:grpSpPr>
          <a:xfrm>
            <a:off x="1132322" y="3873296"/>
            <a:ext cx="1461534" cy="313905"/>
            <a:chOff x="606581" y="4950433"/>
            <a:chExt cx="1074602" cy="307778"/>
          </a:xfrm>
        </p:grpSpPr>
        <p:sp>
          <p:nvSpPr>
            <p:cNvPr id="39" name="Rectangle 38"/>
            <p:cNvSpPr/>
            <p:nvPr/>
          </p:nvSpPr>
          <p:spPr>
            <a:xfrm>
              <a:off x="938287" y="5003204"/>
              <a:ext cx="742896"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Virtual machine</a:t>
              </a:r>
            </a:p>
          </p:txBody>
        </p:sp>
        <p:pic>
          <p:nvPicPr>
            <p:cNvPr id="40" name="Picture 39"/>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34839" r="84547" b="59732"/>
            <a:stretch/>
          </p:blipFill>
          <p:spPr>
            <a:xfrm>
              <a:off x="606581" y="4950433"/>
              <a:ext cx="330620" cy="307778"/>
            </a:xfrm>
            <a:prstGeom prst="rect">
              <a:avLst/>
            </a:prstGeom>
          </p:spPr>
        </p:pic>
      </p:grpSp>
      <p:grpSp>
        <p:nvGrpSpPr>
          <p:cNvPr id="41" name="Group 40"/>
          <p:cNvGrpSpPr/>
          <p:nvPr userDrawn="1"/>
        </p:nvGrpSpPr>
        <p:grpSpPr>
          <a:xfrm>
            <a:off x="1132325" y="4309531"/>
            <a:ext cx="1155761" cy="273753"/>
            <a:chOff x="606581" y="5378153"/>
            <a:chExt cx="849781" cy="268410"/>
          </a:xfrm>
        </p:grpSpPr>
        <p:sp>
          <p:nvSpPr>
            <p:cNvPr id="42" name="Rectangle 41"/>
            <p:cNvSpPr/>
            <p:nvPr/>
          </p:nvSpPr>
          <p:spPr>
            <a:xfrm>
              <a:off x="938287" y="5424058"/>
              <a:ext cx="51807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Cloud  app</a:t>
              </a:r>
            </a:p>
          </p:txBody>
        </p:sp>
        <p:pic>
          <p:nvPicPr>
            <p:cNvPr id="43" name="Picture 4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46884" r="84547" b="48381"/>
            <a:stretch/>
          </p:blipFill>
          <p:spPr>
            <a:xfrm>
              <a:off x="606581" y="5378153"/>
              <a:ext cx="330620" cy="268410"/>
            </a:xfrm>
            <a:prstGeom prst="rect">
              <a:avLst/>
            </a:prstGeom>
          </p:spPr>
        </p:pic>
      </p:grpSp>
      <p:grpSp>
        <p:nvGrpSpPr>
          <p:cNvPr id="44" name="Group 43"/>
          <p:cNvGrpSpPr/>
          <p:nvPr userDrawn="1"/>
        </p:nvGrpSpPr>
        <p:grpSpPr>
          <a:xfrm>
            <a:off x="1132327" y="4726030"/>
            <a:ext cx="1029854" cy="334810"/>
            <a:chOff x="606581" y="5786517"/>
            <a:chExt cx="757207" cy="328275"/>
          </a:xfrm>
        </p:grpSpPr>
        <p:sp>
          <p:nvSpPr>
            <p:cNvPr id="45" name="Rectangle 44"/>
            <p:cNvSpPr/>
            <p:nvPr/>
          </p:nvSpPr>
          <p:spPr>
            <a:xfrm>
              <a:off x="938287" y="5843188"/>
              <a:ext cx="425501"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storage</a:t>
              </a:r>
            </a:p>
          </p:txBody>
        </p:sp>
        <p:pic>
          <p:nvPicPr>
            <p:cNvPr id="53" name="Picture 5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58476" r="84547" b="35733"/>
            <a:stretch/>
          </p:blipFill>
          <p:spPr>
            <a:xfrm>
              <a:off x="606581" y="5786517"/>
              <a:ext cx="330620" cy="328275"/>
            </a:xfrm>
            <a:prstGeom prst="rect">
              <a:avLst/>
            </a:prstGeom>
          </p:spPr>
        </p:pic>
      </p:grpSp>
      <p:grpSp>
        <p:nvGrpSpPr>
          <p:cNvPr id="54" name="Group 53"/>
          <p:cNvGrpSpPr/>
          <p:nvPr userDrawn="1"/>
        </p:nvGrpSpPr>
        <p:grpSpPr>
          <a:xfrm>
            <a:off x="1132322" y="5180220"/>
            <a:ext cx="1072369" cy="291438"/>
            <a:chOff x="606581" y="6231842"/>
            <a:chExt cx="788466" cy="285749"/>
          </a:xfrm>
        </p:grpSpPr>
        <p:sp>
          <p:nvSpPr>
            <p:cNvPr id="55" name="Rectangle 54"/>
            <p:cNvSpPr/>
            <p:nvPr/>
          </p:nvSpPr>
          <p:spPr>
            <a:xfrm>
              <a:off x="938287" y="6273600"/>
              <a:ext cx="45676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network</a:t>
              </a:r>
            </a:p>
          </p:txBody>
        </p:sp>
        <p:pic>
          <p:nvPicPr>
            <p:cNvPr id="56" name="Picture 5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70465" r="84547" b="24494"/>
            <a:stretch/>
          </p:blipFill>
          <p:spPr>
            <a:xfrm>
              <a:off x="606581" y="6231842"/>
              <a:ext cx="330620" cy="285749"/>
            </a:xfrm>
            <a:prstGeom prst="rect">
              <a:avLst/>
            </a:prstGeom>
          </p:spPr>
        </p:pic>
      </p:grpSp>
      <p:sp>
        <p:nvSpPr>
          <p:cNvPr id="57" name="Rectangle 56"/>
          <p:cNvSpPr/>
          <p:nvPr userDrawn="1"/>
        </p:nvSpPr>
        <p:spPr>
          <a:xfrm>
            <a:off x="943009" y="3046293"/>
            <a:ext cx="908982" cy="238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918" b="1" cap="all" dirty="0" smtClean="0">
                <a:solidFill>
                  <a:srgbClr val="7ACBF2"/>
                </a:solidFill>
                <a:latin typeface="Segoe UI" pitchFamily="34" charset="0"/>
                <a:ea typeface="Segoe UI" pitchFamily="34" charset="0"/>
                <a:cs typeface="Segoe UI" pitchFamily="34" charset="0"/>
              </a:rPr>
              <a:t>CREATE NEW</a:t>
            </a:r>
            <a:endParaRPr lang="en-US" sz="918" b="1" cap="all" dirty="0">
              <a:solidFill>
                <a:srgbClr val="7ACBF2"/>
              </a:solidFill>
              <a:latin typeface="Segoe UI" pitchFamily="34" charset="0"/>
              <a:ea typeface="Segoe UI" pitchFamily="34" charset="0"/>
              <a:cs typeface="Segoe UI" pitchFamily="34" charset="0"/>
            </a:endParaRPr>
          </a:p>
        </p:txBody>
      </p:sp>
      <p:pic>
        <p:nvPicPr>
          <p:cNvPr id="58" name="Picture 57"/>
          <p:cNvPicPr>
            <a:picLocks noChangeAspect="1"/>
          </p:cNvPicPr>
          <p:nvPr userDrawn="1"/>
        </p:nvPicPr>
        <p:blipFill rotWithShape="1">
          <a:blip r:embed="rId5">
            <a:extLst>
              <a:ext uri="{28A0092B-C50C-407E-A947-70E740481C1C}">
                <a14:useLocalDpi xmlns:a14="http://schemas.microsoft.com/office/drawing/2010/main" val="0"/>
              </a:ext>
            </a:extLst>
          </a:blip>
          <a:srcRect l="36036" t="17779" r="57576" b="75767"/>
          <a:stretch/>
        </p:blipFill>
        <p:spPr>
          <a:xfrm>
            <a:off x="10742641" y="3046525"/>
            <a:ext cx="376149" cy="284968"/>
          </a:xfrm>
          <a:prstGeom prst="rect">
            <a:avLst/>
          </a:prstGeom>
        </p:spPr>
      </p:pic>
      <p:pic>
        <p:nvPicPr>
          <p:cNvPr id="60" name="Picture 1" descr="3d 512x512.png"/>
          <p:cNvPicPr>
            <a:picLocks noChangeAspect="1"/>
          </p:cNvPicPr>
          <p:nvPr userDrawn="1"/>
        </p:nvPicPr>
        <p:blipFill>
          <a:blip r:embed="rId6" cstate="print">
            <a:biLevel thresh="50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40451" y="558906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 name="Rectangle 60"/>
          <p:cNvSpPr/>
          <p:nvPr userDrawn="1"/>
        </p:nvSpPr>
        <p:spPr>
          <a:xfrm>
            <a:off x="649261" y="5542391"/>
            <a:ext cx="2701682" cy="4325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2" name="Rectangle 61"/>
          <p:cNvSpPr/>
          <p:nvPr userDrawn="1"/>
        </p:nvSpPr>
        <p:spPr>
          <a:xfrm>
            <a:off x="3350940" y="3382961"/>
            <a:ext cx="12436" cy="259263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63" name="Group 62"/>
          <p:cNvGrpSpPr/>
          <p:nvPr userDrawn="1"/>
        </p:nvGrpSpPr>
        <p:grpSpPr>
          <a:xfrm>
            <a:off x="3679904" y="3436705"/>
            <a:ext cx="1366863" cy="1185285"/>
            <a:chOff x="2616772" y="3369622"/>
            <a:chExt cx="1004994" cy="1162150"/>
          </a:xfrm>
        </p:grpSpPr>
        <p:grpSp>
          <p:nvGrpSpPr>
            <p:cNvPr id="64" name="Group 63"/>
            <p:cNvGrpSpPr/>
            <p:nvPr/>
          </p:nvGrpSpPr>
          <p:grpSpPr>
            <a:xfrm>
              <a:off x="2616772" y="3369622"/>
              <a:ext cx="926849" cy="318671"/>
              <a:chOff x="2616772" y="3369622"/>
              <a:chExt cx="926849" cy="318671"/>
            </a:xfrm>
          </p:grpSpPr>
          <p:sp>
            <p:nvSpPr>
              <p:cNvPr id="71" name="Rectangle 70"/>
              <p:cNvSpPr/>
              <p:nvPr/>
            </p:nvSpPr>
            <p:spPr>
              <a:xfrm>
                <a:off x="2948602" y="3423268"/>
                <a:ext cx="595019"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QUICK CREATE</a:t>
                </a:r>
                <a:endParaRPr lang="en-US" sz="714" b="1" cap="all" dirty="0">
                  <a:solidFill>
                    <a:prstClr val="white"/>
                  </a:solidFill>
                  <a:latin typeface="Segoe UI" pitchFamily="34" charset="0"/>
                  <a:ea typeface="Segoe UI" pitchFamily="34" charset="0"/>
                  <a:cs typeface="Segoe UI" pitchFamily="34" charset="0"/>
                </a:endParaRPr>
              </a:p>
            </p:txBody>
          </p:sp>
          <p:pic>
            <p:nvPicPr>
              <p:cNvPr id="72" name="Picture 6" descr="Flash 512x512.png"/>
              <p:cNvPicPr>
                <a:picLocks noChangeAspect="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2616772" y="3369622"/>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5" name="Group 64"/>
            <p:cNvGrpSpPr/>
            <p:nvPr/>
          </p:nvGrpSpPr>
          <p:grpSpPr>
            <a:xfrm>
              <a:off x="2631255" y="3806730"/>
              <a:ext cx="942421" cy="289702"/>
              <a:chOff x="2631255" y="3806730"/>
              <a:chExt cx="942421" cy="289702"/>
            </a:xfrm>
          </p:grpSpPr>
          <p:sp>
            <p:nvSpPr>
              <p:cNvPr id="69" name="Rectangle 68"/>
              <p:cNvSpPr/>
              <p:nvPr/>
            </p:nvSpPr>
            <p:spPr>
              <a:xfrm>
                <a:off x="2948602" y="3850465"/>
                <a:ext cx="62507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FROM GALLERY</a:t>
                </a:r>
              </a:p>
            </p:txBody>
          </p:sp>
          <p:pic>
            <p:nvPicPr>
              <p:cNvPr id="70" name="Picture 19" descr="Shopping basket 512x512.png"/>
              <p:cNvPicPr>
                <a:picLocks noChangeAspect="1"/>
              </p:cNvPicPr>
              <p:nvPr/>
            </p:nvPicPr>
            <p:blipFill>
              <a:blip r:embed="rId9" cstate="print">
                <a:biLevel thresh="50000"/>
                <a:extLst>
                  <a:ext uri="{28A0092B-C50C-407E-A947-70E740481C1C}">
                    <a14:useLocalDpi xmlns:a14="http://schemas.microsoft.com/office/drawing/2010/main" val="0"/>
                  </a:ext>
                </a:extLst>
              </a:blip>
              <a:srcRect/>
              <a:stretch>
                <a:fillRect/>
              </a:stretch>
            </p:blipFill>
            <p:spPr bwMode="auto">
              <a:xfrm>
                <a:off x="2631255" y="3806730"/>
                <a:ext cx="289702" cy="289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6" name="Group 65"/>
            <p:cNvGrpSpPr/>
            <p:nvPr/>
          </p:nvGrpSpPr>
          <p:grpSpPr>
            <a:xfrm>
              <a:off x="2622871" y="4213101"/>
              <a:ext cx="998895" cy="318671"/>
              <a:chOff x="2622871" y="4213101"/>
              <a:chExt cx="998895" cy="318671"/>
            </a:xfrm>
          </p:grpSpPr>
          <p:sp>
            <p:nvSpPr>
              <p:cNvPr id="67" name="Rectangle 66"/>
              <p:cNvSpPr/>
              <p:nvPr/>
            </p:nvSpPr>
            <p:spPr>
              <a:xfrm>
                <a:off x="2948602" y="4271319"/>
                <a:ext cx="67316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CUSTOM CREATE</a:t>
                </a:r>
              </a:p>
            </p:txBody>
          </p:sp>
          <p:pic>
            <p:nvPicPr>
              <p:cNvPr id="68" name="Picture 3" descr="Thumbnails list 512x512.png"/>
              <p:cNvPicPr>
                <a:picLocks noChangeAspect="1"/>
              </p:cNvPicPr>
              <p:nvPr/>
            </p:nvPicPr>
            <p:blipFill>
              <a:blip r:embed="rId10" cstate="print">
                <a:biLevel thresh="50000"/>
                <a:extLst>
                  <a:ext uri="{28A0092B-C50C-407E-A947-70E740481C1C}">
                    <a14:useLocalDpi xmlns:a14="http://schemas.microsoft.com/office/drawing/2010/main" val="0"/>
                  </a:ext>
                </a:extLst>
              </a:blip>
              <a:srcRect/>
              <a:stretch>
                <a:fillRect/>
              </a:stretch>
            </p:blipFill>
            <p:spPr bwMode="auto">
              <a:xfrm>
                <a:off x="2622871" y="4213101"/>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74" name="Rectangle 73"/>
          <p:cNvSpPr/>
          <p:nvPr userDrawn="1"/>
        </p:nvSpPr>
        <p:spPr>
          <a:xfrm>
            <a:off x="3363380" y="3382958"/>
            <a:ext cx="2701682" cy="4325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75" name="Rectangle 74"/>
          <p:cNvSpPr/>
          <p:nvPr userDrawn="1"/>
        </p:nvSpPr>
        <p:spPr>
          <a:xfrm>
            <a:off x="6065059" y="3382958"/>
            <a:ext cx="12436" cy="251802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pic>
        <p:nvPicPr>
          <p:cNvPr id="79" name="Picture 78"/>
          <p:cNvPicPr>
            <a:picLocks noChangeAspect="1"/>
          </p:cNvPicPr>
          <p:nvPr userDrawn="1"/>
        </p:nvPicPr>
        <p:blipFill rotWithShape="1">
          <a:blip r:embed="rId5">
            <a:extLst>
              <a:ext uri="{28A0092B-C50C-407E-A947-70E740481C1C}">
                <a14:useLocalDpi xmlns:a14="http://schemas.microsoft.com/office/drawing/2010/main" val="0"/>
              </a:ext>
            </a:extLst>
          </a:blip>
          <a:srcRect l="17794" t="17779" r="75459" b="75767"/>
          <a:stretch/>
        </p:blipFill>
        <p:spPr>
          <a:xfrm>
            <a:off x="9270975" y="5899259"/>
            <a:ext cx="397277" cy="284968"/>
          </a:xfrm>
          <a:prstGeom prst="rect">
            <a:avLst/>
          </a:prstGeom>
        </p:spPr>
      </p:pic>
      <p:sp>
        <p:nvSpPr>
          <p:cNvPr id="80" name="Rectangle 79"/>
          <p:cNvSpPr/>
          <p:nvPr userDrawn="1"/>
        </p:nvSpPr>
        <p:spPr>
          <a:xfrm>
            <a:off x="8622090" y="5923345"/>
            <a:ext cx="596669" cy="238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algn="r" defTabSz="929953"/>
            <a:r>
              <a:rPr lang="en-US" sz="918" b="1" cap="all" dirty="0" smtClean="0">
                <a:solidFill>
                  <a:prstClr val="white"/>
                </a:solidFill>
                <a:latin typeface="Segoe UI" pitchFamily="34" charset="0"/>
                <a:ea typeface="Segoe UI" pitchFamily="34" charset="0"/>
                <a:cs typeface="Segoe UI" pitchFamily="34" charset="0"/>
              </a:rPr>
              <a:t>CREATE</a:t>
            </a:r>
            <a:endParaRPr lang="en-US" sz="918" b="1" cap="all" dirty="0">
              <a:solidFill>
                <a:prstClr val="white"/>
              </a:solidFill>
              <a:latin typeface="Segoe UI" pitchFamily="34" charset="0"/>
              <a:ea typeface="Segoe UI" pitchFamily="34" charset="0"/>
              <a:cs typeface="Segoe UI" pitchFamily="34" charset="0"/>
            </a:endParaRPr>
          </a:p>
        </p:txBody>
      </p:sp>
      <p:grpSp>
        <p:nvGrpSpPr>
          <p:cNvPr id="73" name="Group 72"/>
          <p:cNvGrpSpPr/>
          <p:nvPr userDrawn="1"/>
        </p:nvGrpSpPr>
        <p:grpSpPr>
          <a:xfrm>
            <a:off x="824993" y="1750460"/>
            <a:ext cx="1683518" cy="339878"/>
            <a:chOff x="606581" y="1236233"/>
            <a:chExt cx="1237818" cy="333244"/>
          </a:xfrm>
        </p:grpSpPr>
        <p:sp>
          <p:nvSpPr>
            <p:cNvPr id="76" name="Rectangle 75"/>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77" name="Picture 76"/>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78" name="Group 77"/>
          <p:cNvGrpSpPr/>
          <p:nvPr userDrawn="1"/>
        </p:nvGrpSpPr>
        <p:grpSpPr>
          <a:xfrm>
            <a:off x="649258" y="1704146"/>
            <a:ext cx="1865471" cy="432504"/>
            <a:chOff x="477371" y="1670883"/>
            <a:chExt cx="1371600" cy="424062"/>
          </a:xfrm>
        </p:grpSpPr>
        <p:sp>
          <p:nvSpPr>
            <p:cNvPr id="81" name="Rectangle 80"/>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82" name="Rectangle 81"/>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Tree>
    <p:extLst>
      <p:ext uri="{BB962C8B-B14F-4D97-AF65-F5344CB8AC3E}">
        <p14:creationId xmlns:p14="http://schemas.microsoft.com/office/powerpoint/2010/main" val="27283293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tegories_CreateNew_Gallery">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649262" y="2898850"/>
            <a:ext cx="10762367" cy="338846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34" name="Group 33"/>
          <p:cNvGrpSpPr/>
          <p:nvPr userDrawn="1"/>
        </p:nvGrpSpPr>
        <p:grpSpPr>
          <a:xfrm>
            <a:off x="1132323" y="3432296"/>
            <a:ext cx="1024949" cy="333828"/>
            <a:chOff x="606581" y="4518041"/>
            <a:chExt cx="753601" cy="327312"/>
          </a:xfrm>
        </p:grpSpPr>
        <p:sp>
          <p:nvSpPr>
            <p:cNvPr id="35" name="Rectangle 34"/>
            <p:cNvSpPr/>
            <p:nvPr/>
          </p:nvSpPr>
          <p:spPr>
            <a:xfrm>
              <a:off x="938287" y="4576007"/>
              <a:ext cx="42189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Web SITE</a:t>
              </a:r>
              <a:endParaRPr lang="en-US" sz="714" b="1" cap="all" dirty="0">
                <a:solidFill>
                  <a:prstClr val="white"/>
                </a:soli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23037" r="84547" b="71189"/>
            <a:stretch/>
          </p:blipFill>
          <p:spPr>
            <a:xfrm>
              <a:off x="606581" y="4518041"/>
              <a:ext cx="330620" cy="327312"/>
            </a:xfrm>
            <a:prstGeom prst="rect">
              <a:avLst/>
            </a:prstGeom>
          </p:spPr>
        </p:pic>
      </p:grpSp>
      <p:grpSp>
        <p:nvGrpSpPr>
          <p:cNvPr id="37" name="Group 36"/>
          <p:cNvGrpSpPr/>
          <p:nvPr userDrawn="1"/>
        </p:nvGrpSpPr>
        <p:grpSpPr>
          <a:xfrm>
            <a:off x="1132322" y="3873296"/>
            <a:ext cx="1461534" cy="313905"/>
            <a:chOff x="606581" y="4950433"/>
            <a:chExt cx="1074602" cy="307778"/>
          </a:xfrm>
        </p:grpSpPr>
        <p:sp>
          <p:nvSpPr>
            <p:cNvPr id="39" name="Rectangle 38"/>
            <p:cNvSpPr/>
            <p:nvPr/>
          </p:nvSpPr>
          <p:spPr>
            <a:xfrm>
              <a:off x="938287" y="5003204"/>
              <a:ext cx="742896"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Virtual machine</a:t>
              </a:r>
            </a:p>
          </p:txBody>
        </p:sp>
        <p:pic>
          <p:nvPicPr>
            <p:cNvPr id="40" name="Picture 39"/>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34839" r="84547" b="59732"/>
            <a:stretch/>
          </p:blipFill>
          <p:spPr>
            <a:xfrm>
              <a:off x="606581" y="4950433"/>
              <a:ext cx="330620" cy="307778"/>
            </a:xfrm>
            <a:prstGeom prst="rect">
              <a:avLst/>
            </a:prstGeom>
          </p:spPr>
        </p:pic>
      </p:grpSp>
      <p:grpSp>
        <p:nvGrpSpPr>
          <p:cNvPr id="41" name="Group 40"/>
          <p:cNvGrpSpPr/>
          <p:nvPr userDrawn="1"/>
        </p:nvGrpSpPr>
        <p:grpSpPr>
          <a:xfrm>
            <a:off x="1132325" y="4309531"/>
            <a:ext cx="1155761" cy="273753"/>
            <a:chOff x="606581" y="5378153"/>
            <a:chExt cx="849781" cy="268410"/>
          </a:xfrm>
        </p:grpSpPr>
        <p:sp>
          <p:nvSpPr>
            <p:cNvPr id="42" name="Rectangle 41"/>
            <p:cNvSpPr/>
            <p:nvPr/>
          </p:nvSpPr>
          <p:spPr>
            <a:xfrm>
              <a:off x="938287" y="5424058"/>
              <a:ext cx="51807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Cloud  app</a:t>
              </a:r>
            </a:p>
          </p:txBody>
        </p:sp>
        <p:pic>
          <p:nvPicPr>
            <p:cNvPr id="43" name="Picture 4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46884" r="84547" b="48381"/>
            <a:stretch/>
          </p:blipFill>
          <p:spPr>
            <a:xfrm>
              <a:off x="606581" y="5378153"/>
              <a:ext cx="330620" cy="268410"/>
            </a:xfrm>
            <a:prstGeom prst="rect">
              <a:avLst/>
            </a:prstGeom>
          </p:spPr>
        </p:pic>
      </p:grpSp>
      <p:grpSp>
        <p:nvGrpSpPr>
          <p:cNvPr id="44" name="Group 43"/>
          <p:cNvGrpSpPr/>
          <p:nvPr userDrawn="1"/>
        </p:nvGrpSpPr>
        <p:grpSpPr>
          <a:xfrm>
            <a:off x="1132327" y="4726030"/>
            <a:ext cx="1029854" cy="334810"/>
            <a:chOff x="606581" y="5786517"/>
            <a:chExt cx="757207" cy="328275"/>
          </a:xfrm>
        </p:grpSpPr>
        <p:sp>
          <p:nvSpPr>
            <p:cNvPr id="45" name="Rectangle 44"/>
            <p:cNvSpPr/>
            <p:nvPr/>
          </p:nvSpPr>
          <p:spPr>
            <a:xfrm>
              <a:off x="938287" y="5843188"/>
              <a:ext cx="425501"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storage</a:t>
              </a:r>
            </a:p>
          </p:txBody>
        </p:sp>
        <p:pic>
          <p:nvPicPr>
            <p:cNvPr id="53" name="Picture 5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58476" r="84547" b="35733"/>
            <a:stretch/>
          </p:blipFill>
          <p:spPr>
            <a:xfrm>
              <a:off x="606581" y="5786517"/>
              <a:ext cx="330620" cy="328275"/>
            </a:xfrm>
            <a:prstGeom prst="rect">
              <a:avLst/>
            </a:prstGeom>
          </p:spPr>
        </p:pic>
      </p:grpSp>
      <p:grpSp>
        <p:nvGrpSpPr>
          <p:cNvPr id="54" name="Group 53"/>
          <p:cNvGrpSpPr/>
          <p:nvPr userDrawn="1"/>
        </p:nvGrpSpPr>
        <p:grpSpPr>
          <a:xfrm>
            <a:off x="1132322" y="5180220"/>
            <a:ext cx="1072369" cy="291438"/>
            <a:chOff x="606581" y="6231842"/>
            <a:chExt cx="788466" cy="285749"/>
          </a:xfrm>
        </p:grpSpPr>
        <p:sp>
          <p:nvSpPr>
            <p:cNvPr id="55" name="Rectangle 54"/>
            <p:cNvSpPr/>
            <p:nvPr/>
          </p:nvSpPr>
          <p:spPr>
            <a:xfrm>
              <a:off x="938287" y="6273600"/>
              <a:ext cx="45676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network</a:t>
              </a:r>
            </a:p>
          </p:txBody>
        </p:sp>
        <p:pic>
          <p:nvPicPr>
            <p:cNvPr id="56" name="Picture 5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70465" r="84547" b="24494"/>
            <a:stretch/>
          </p:blipFill>
          <p:spPr>
            <a:xfrm>
              <a:off x="606581" y="6231842"/>
              <a:ext cx="330620" cy="285749"/>
            </a:xfrm>
            <a:prstGeom prst="rect">
              <a:avLst/>
            </a:prstGeom>
          </p:spPr>
        </p:pic>
      </p:grpSp>
      <p:sp>
        <p:nvSpPr>
          <p:cNvPr id="57" name="Rectangle 56"/>
          <p:cNvSpPr/>
          <p:nvPr userDrawn="1"/>
        </p:nvSpPr>
        <p:spPr>
          <a:xfrm>
            <a:off x="943009" y="3046293"/>
            <a:ext cx="908982" cy="238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918" b="1" cap="all" dirty="0" smtClean="0">
                <a:solidFill>
                  <a:srgbClr val="7ACBF2"/>
                </a:solidFill>
                <a:latin typeface="Segoe UI" pitchFamily="34" charset="0"/>
                <a:ea typeface="Segoe UI" pitchFamily="34" charset="0"/>
                <a:cs typeface="Segoe UI" pitchFamily="34" charset="0"/>
              </a:rPr>
              <a:t>CREATE NEW</a:t>
            </a:r>
            <a:endParaRPr lang="en-US" sz="918" b="1" cap="all" dirty="0">
              <a:solidFill>
                <a:srgbClr val="7ACBF2"/>
              </a:solidFill>
              <a:latin typeface="Segoe UI" pitchFamily="34" charset="0"/>
              <a:ea typeface="Segoe UI" pitchFamily="34" charset="0"/>
              <a:cs typeface="Segoe UI" pitchFamily="34" charset="0"/>
            </a:endParaRPr>
          </a:p>
        </p:txBody>
      </p:sp>
      <p:pic>
        <p:nvPicPr>
          <p:cNvPr id="58" name="Picture 57"/>
          <p:cNvPicPr>
            <a:picLocks noChangeAspect="1"/>
          </p:cNvPicPr>
          <p:nvPr userDrawn="1"/>
        </p:nvPicPr>
        <p:blipFill rotWithShape="1">
          <a:blip r:embed="rId5">
            <a:extLst>
              <a:ext uri="{28A0092B-C50C-407E-A947-70E740481C1C}">
                <a14:useLocalDpi xmlns:a14="http://schemas.microsoft.com/office/drawing/2010/main" val="0"/>
              </a:ext>
            </a:extLst>
          </a:blip>
          <a:srcRect l="36036" t="17779" r="57576" b="75767"/>
          <a:stretch/>
        </p:blipFill>
        <p:spPr>
          <a:xfrm>
            <a:off x="10742641" y="3046525"/>
            <a:ext cx="376149" cy="284968"/>
          </a:xfrm>
          <a:prstGeom prst="rect">
            <a:avLst/>
          </a:prstGeom>
        </p:spPr>
      </p:pic>
      <p:pic>
        <p:nvPicPr>
          <p:cNvPr id="60" name="Picture 1" descr="3d 512x512.png"/>
          <p:cNvPicPr>
            <a:picLocks noChangeAspect="1"/>
          </p:cNvPicPr>
          <p:nvPr userDrawn="1"/>
        </p:nvPicPr>
        <p:blipFill>
          <a:blip r:embed="rId6" cstate="print">
            <a:biLevel thresh="50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40451" y="558906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 name="Rectangle 60"/>
          <p:cNvSpPr/>
          <p:nvPr userDrawn="1"/>
        </p:nvSpPr>
        <p:spPr>
          <a:xfrm>
            <a:off x="649261" y="5542391"/>
            <a:ext cx="2701682" cy="4325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2" name="Rectangle 61"/>
          <p:cNvSpPr/>
          <p:nvPr userDrawn="1"/>
        </p:nvSpPr>
        <p:spPr>
          <a:xfrm>
            <a:off x="3350940" y="3382961"/>
            <a:ext cx="12436" cy="259263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63" name="Group 62"/>
          <p:cNvGrpSpPr/>
          <p:nvPr userDrawn="1"/>
        </p:nvGrpSpPr>
        <p:grpSpPr>
          <a:xfrm>
            <a:off x="3679904" y="3436705"/>
            <a:ext cx="1366863" cy="1185285"/>
            <a:chOff x="2616772" y="3369622"/>
            <a:chExt cx="1004994" cy="1162150"/>
          </a:xfrm>
        </p:grpSpPr>
        <p:grpSp>
          <p:nvGrpSpPr>
            <p:cNvPr id="64" name="Group 63"/>
            <p:cNvGrpSpPr/>
            <p:nvPr/>
          </p:nvGrpSpPr>
          <p:grpSpPr>
            <a:xfrm>
              <a:off x="2616772" y="3369622"/>
              <a:ext cx="926849" cy="318671"/>
              <a:chOff x="2616772" y="3369622"/>
              <a:chExt cx="926849" cy="318671"/>
            </a:xfrm>
          </p:grpSpPr>
          <p:sp>
            <p:nvSpPr>
              <p:cNvPr id="71" name="Rectangle 70"/>
              <p:cNvSpPr/>
              <p:nvPr/>
            </p:nvSpPr>
            <p:spPr>
              <a:xfrm>
                <a:off x="2948602" y="3423268"/>
                <a:ext cx="595019"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QUICK CREATE</a:t>
                </a:r>
                <a:endParaRPr lang="en-US" sz="714" b="1" cap="all" dirty="0">
                  <a:solidFill>
                    <a:prstClr val="white"/>
                  </a:solidFill>
                  <a:latin typeface="Segoe UI" pitchFamily="34" charset="0"/>
                  <a:ea typeface="Segoe UI" pitchFamily="34" charset="0"/>
                  <a:cs typeface="Segoe UI" pitchFamily="34" charset="0"/>
                </a:endParaRPr>
              </a:p>
            </p:txBody>
          </p:sp>
          <p:pic>
            <p:nvPicPr>
              <p:cNvPr id="72" name="Picture 6" descr="Flash 512x512.png"/>
              <p:cNvPicPr>
                <a:picLocks noChangeAspect="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2616772" y="3369622"/>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5" name="Group 64"/>
            <p:cNvGrpSpPr/>
            <p:nvPr/>
          </p:nvGrpSpPr>
          <p:grpSpPr>
            <a:xfrm>
              <a:off x="2631255" y="3806730"/>
              <a:ext cx="942421" cy="289702"/>
              <a:chOff x="2631255" y="3806730"/>
              <a:chExt cx="942421" cy="289702"/>
            </a:xfrm>
          </p:grpSpPr>
          <p:sp>
            <p:nvSpPr>
              <p:cNvPr id="69" name="Rectangle 68"/>
              <p:cNvSpPr/>
              <p:nvPr/>
            </p:nvSpPr>
            <p:spPr>
              <a:xfrm>
                <a:off x="2948602" y="3850465"/>
                <a:ext cx="62507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FROM GALLERY</a:t>
                </a:r>
              </a:p>
            </p:txBody>
          </p:sp>
          <p:pic>
            <p:nvPicPr>
              <p:cNvPr id="70" name="Picture 19" descr="Shopping basket 512x512.png"/>
              <p:cNvPicPr>
                <a:picLocks noChangeAspect="1"/>
              </p:cNvPicPr>
              <p:nvPr/>
            </p:nvPicPr>
            <p:blipFill>
              <a:blip r:embed="rId9" cstate="print">
                <a:biLevel thresh="50000"/>
                <a:extLst>
                  <a:ext uri="{28A0092B-C50C-407E-A947-70E740481C1C}">
                    <a14:useLocalDpi xmlns:a14="http://schemas.microsoft.com/office/drawing/2010/main" val="0"/>
                  </a:ext>
                </a:extLst>
              </a:blip>
              <a:srcRect/>
              <a:stretch>
                <a:fillRect/>
              </a:stretch>
            </p:blipFill>
            <p:spPr bwMode="auto">
              <a:xfrm>
                <a:off x="2631255" y="3806730"/>
                <a:ext cx="289702" cy="289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6" name="Group 65"/>
            <p:cNvGrpSpPr/>
            <p:nvPr/>
          </p:nvGrpSpPr>
          <p:grpSpPr>
            <a:xfrm>
              <a:off x="2622871" y="4213101"/>
              <a:ext cx="998895" cy="318671"/>
              <a:chOff x="2622871" y="4213101"/>
              <a:chExt cx="998895" cy="318671"/>
            </a:xfrm>
          </p:grpSpPr>
          <p:sp>
            <p:nvSpPr>
              <p:cNvPr id="67" name="Rectangle 66"/>
              <p:cNvSpPr/>
              <p:nvPr/>
            </p:nvSpPr>
            <p:spPr>
              <a:xfrm>
                <a:off x="2948602" y="4271319"/>
                <a:ext cx="67316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CUSTOM CREATE</a:t>
                </a:r>
              </a:p>
            </p:txBody>
          </p:sp>
          <p:pic>
            <p:nvPicPr>
              <p:cNvPr id="68" name="Picture 3" descr="Thumbnails list 512x512.png"/>
              <p:cNvPicPr>
                <a:picLocks noChangeAspect="1"/>
              </p:cNvPicPr>
              <p:nvPr/>
            </p:nvPicPr>
            <p:blipFill>
              <a:blip r:embed="rId10" cstate="print">
                <a:biLevel thresh="50000"/>
                <a:extLst>
                  <a:ext uri="{28A0092B-C50C-407E-A947-70E740481C1C}">
                    <a14:useLocalDpi xmlns:a14="http://schemas.microsoft.com/office/drawing/2010/main" val="0"/>
                  </a:ext>
                </a:extLst>
              </a:blip>
              <a:srcRect/>
              <a:stretch>
                <a:fillRect/>
              </a:stretch>
            </p:blipFill>
            <p:spPr bwMode="auto">
              <a:xfrm>
                <a:off x="2622871" y="4213101"/>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74" name="Rectangle 73"/>
          <p:cNvSpPr/>
          <p:nvPr userDrawn="1"/>
        </p:nvSpPr>
        <p:spPr>
          <a:xfrm>
            <a:off x="3363380" y="3817673"/>
            <a:ext cx="2701682" cy="432504"/>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pic>
        <p:nvPicPr>
          <p:cNvPr id="88" name="Picture 7" descr="Out 512x512.png"/>
          <p:cNvPicPr>
            <a:picLocks noChangeAspect="1"/>
          </p:cNvPicPr>
          <p:nvPr userDrawn="1"/>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5757128" y="3961330"/>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 name="Rectangle 88"/>
          <p:cNvSpPr/>
          <p:nvPr userDrawn="1"/>
        </p:nvSpPr>
        <p:spPr>
          <a:xfrm>
            <a:off x="6404741" y="3696570"/>
            <a:ext cx="3834677" cy="1813604"/>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6486" tIns="186486" rIns="186486" bIns="186486" rtlCol="0" anchor="ctr">
            <a:noAutofit/>
          </a:bodyPr>
          <a:lstStyle/>
          <a:p>
            <a:pPr defTabSz="929953"/>
            <a:r>
              <a:rPr lang="en-US" sz="1224" dirty="0" smtClean="0">
                <a:solidFill>
                  <a:prstClr val="white"/>
                </a:solidFill>
                <a:latin typeface="Segoe UI" pitchFamily="34" charset="0"/>
                <a:ea typeface="Segoe UI" pitchFamily="34" charset="0"/>
                <a:cs typeface="Segoe UI" pitchFamily="34" charset="0"/>
              </a:rPr>
              <a:t>Get started right away by using Quick Create, Browse a collection of pre-package solutions in our Gallery, or create a new Web Site just the way you like it with Custom Create.</a:t>
            </a:r>
            <a:endParaRPr lang="en-US" sz="1224" dirty="0">
              <a:solidFill>
                <a:prstClr val="white"/>
              </a:solidFill>
              <a:latin typeface="Segoe UI" pitchFamily="34" charset="0"/>
              <a:ea typeface="Segoe UI" pitchFamily="34" charset="0"/>
              <a:cs typeface="Segoe UI" pitchFamily="34" charset="0"/>
            </a:endParaRPr>
          </a:p>
        </p:txBody>
      </p:sp>
      <p:grpSp>
        <p:nvGrpSpPr>
          <p:cNvPr id="73" name="Group 72"/>
          <p:cNvGrpSpPr/>
          <p:nvPr userDrawn="1"/>
        </p:nvGrpSpPr>
        <p:grpSpPr>
          <a:xfrm>
            <a:off x="824993" y="1750460"/>
            <a:ext cx="1683518" cy="339878"/>
            <a:chOff x="606581" y="1236233"/>
            <a:chExt cx="1237818" cy="333244"/>
          </a:xfrm>
        </p:grpSpPr>
        <p:sp>
          <p:nvSpPr>
            <p:cNvPr id="75" name="Rectangle 7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77" name="Group 76"/>
          <p:cNvGrpSpPr/>
          <p:nvPr userDrawn="1"/>
        </p:nvGrpSpPr>
        <p:grpSpPr>
          <a:xfrm>
            <a:off x="649258" y="1704146"/>
            <a:ext cx="1865471" cy="432504"/>
            <a:chOff x="477371" y="1670883"/>
            <a:chExt cx="1371600" cy="424062"/>
          </a:xfrm>
        </p:grpSpPr>
        <p:sp>
          <p:nvSpPr>
            <p:cNvPr id="78" name="Rectangle 77"/>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79" name="Rectangle 78"/>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Tree>
    <p:extLst>
      <p:ext uri="{BB962C8B-B14F-4D97-AF65-F5344CB8AC3E}">
        <p14:creationId xmlns:p14="http://schemas.microsoft.com/office/powerpoint/2010/main" val="2560628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tegories_CreateNew_Custom">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649262" y="2898850"/>
            <a:ext cx="10762367" cy="3388460"/>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34" name="Group 33"/>
          <p:cNvGrpSpPr/>
          <p:nvPr userDrawn="1"/>
        </p:nvGrpSpPr>
        <p:grpSpPr>
          <a:xfrm>
            <a:off x="1132323" y="3432296"/>
            <a:ext cx="1024949" cy="333828"/>
            <a:chOff x="606581" y="4518041"/>
            <a:chExt cx="753601" cy="327312"/>
          </a:xfrm>
        </p:grpSpPr>
        <p:sp>
          <p:nvSpPr>
            <p:cNvPr id="35" name="Rectangle 34"/>
            <p:cNvSpPr/>
            <p:nvPr/>
          </p:nvSpPr>
          <p:spPr>
            <a:xfrm>
              <a:off x="938287" y="4576007"/>
              <a:ext cx="42189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Web SITE</a:t>
              </a:r>
              <a:endParaRPr lang="en-US" sz="714" b="1" cap="all" dirty="0">
                <a:solidFill>
                  <a:prstClr val="white"/>
                </a:soli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23037" r="84547" b="71189"/>
            <a:stretch/>
          </p:blipFill>
          <p:spPr>
            <a:xfrm>
              <a:off x="606581" y="4518041"/>
              <a:ext cx="330620" cy="327312"/>
            </a:xfrm>
            <a:prstGeom prst="rect">
              <a:avLst/>
            </a:prstGeom>
          </p:spPr>
        </p:pic>
      </p:grpSp>
      <p:grpSp>
        <p:nvGrpSpPr>
          <p:cNvPr id="37" name="Group 36"/>
          <p:cNvGrpSpPr/>
          <p:nvPr userDrawn="1"/>
        </p:nvGrpSpPr>
        <p:grpSpPr>
          <a:xfrm>
            <a:off x="1132322" y="3873296"/>
            <a:ext cx="1461534" cy="313905"/>
            <a:chOff x="606581" y="4950433"/>
            <a:chExt cx="1074602" cy="307778"/>
          </a:xfrm>
        </p:grpSpPr>
        <p:sp>
          <p:nvSpPr>
            <p:cNvPr id="39" name="Rectangle 38"/>
            <p:cNvSpPr/>
            <p:nvPr/>
          </p:nvSpPr>
          <p:spPr>
            <a:xfrm>
              <a:off x="938287" y="5003204"/>
              <a:ext cx="742896"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Virtual machine</a:t>
              </a:r>
            </a:p>
          </p:txBody>
        </p:sp>
        <p:pic>
          <p:nvPicPr>
            <p:cNvPr id="40" name="Picture 39"/>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34839" r="84547" b="59732"/>
            <a:stretch/>
          </p:blipFill>
          <p:spPr>
            <a:xfrm>
              <a:off x="606581" y="4950433"/>
              <a:ext cx="330620" cy="307778"/>
            </a:xfrm>
            <a:prstGeom prst="rect">
              <a:avLst/>
            </a:prstGeom>
          </p:spPr>
        </p:pic>
      </p:grpSp>
      <p:grpSp>
        <p:nvGrpSpPr>
          <p:cNvPr id="41" name="Group 40"/>
          <p:cNvGrpSpPr/>
          <p:nvPr userDrawn="1"/>
        </p:nvGrpSpPr>
        <p:grpSpPr>
          <a:xfrm>
            <a:off x="1132325" y="4309531"/>
            <a:ext cx="1155761" cy="273753"/>
            <a:chOff x="606581" y="5378153"/>
            <a:chExt cx="849781" cy="268410"/>
          </a:xfrm>
        </p:grpSpPr>
        <p:sp>
          <p:nvSpPr>
            <p:cNvPr id="42" name="Rectangle 41"/>
            <p:cNvSpPr/>
            <p:nvPr/>
          </p:nvSpPr>
          <p:spPr>
            <a:xfrm>
              <a:off x="938287" y="5424058"/>
              <a:ext cx="518075"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Cloud  app</a:t>
              </a:r>
            </a:p>
          </p:txBody>
        </p:sp>
        <p:pic>
          <p:nvPicPr>
            <p:cNvPr id="43" name="Picture 4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46884" r="84547" b="48381"/>
            <a:stretch/>
          </p:blipFill>
          <p:spPr>
            <a:xfrm>
              <a:off x="606581" y="5378153"/>
              <a:ext cx="330620" cy="268410"/>
            </a:xfrm>
            <a:prstGeom prst="rect">
              <a:avLst/>
            </a:prstGeom>
          </p:spPr>
        </p:pic>
      </p:grpSp>
      <p:grpSp>
        <p:nvGrpSpPr>
          <p:cNvPr id="44" name="Group 43"/>
          <p:cNvGrpSpPr/>
          <p:nvPr userDrawn="1"/>
        </p:nvGrpSpPr>
        <p:grpSpPr>
          <a:xfrm>
            <a:off x="1132327" y="4726030"/>
            <a:ext cx="1029854" cy="334810"/>
            <a:chOff x="606581" y="5786517"/>
            <a:chExt cx="757207" cy="328275"/>
          </a:xfrm>
        </p:grpSpPr>
        <p:sp>
          <p:nvSpPr>
            <p:cNvPr id="45" name="Rectangle 44"/>
            <p:cNvSpPr/>
            <p:nvPr/>
          </p:nvSpPr>
          <p:spPr>
            <a:xfrm>
              <a:off x="938287" y="5843188"/>
              <a:ext cx="425501"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storage</a:t>
              </a:r>
            </a:p>
          </p:txBody>
        </p:sp>
        <p:pic>
          <p:nvPicPr>
            <p:cNvPr id="53" name="Picture 52"/>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58476" r="84547" b="35733"/>
            <a:stretch/>
          </p:blipFill>
          <p:spPr>
            <a:xfrm>
              <a:off x="606581" y="5786517"/>
              <a:ext cx="330620" cy="328275"/>
            </a:xfrm>
            <a:prstGeom prst="rect">
              <a:avLst/>
            </a:prstGeom>
          </p:spPr>
        </p:pic>
      </p:grpSp>
      <p:grpSp>
        <p:nvGrpSpPr>
          <p:cNvPr id="54" name="Group 53"/>
          <p:cNvGrpSpPr/>
          <p:nvPr userDrawn="1"/>
        </p:nvGrpSpPr>
        <p:grpSpPr>
          <a:xfrm>
            <a:off x="1132322" y="5180220"/>
            <a:ext cx="1072369" cy="291438"/>
            <a:chOff x="606581" y="6231842"/>
            <a:chExt cx="788466" cy="285749"/>
          </a:xfrm>
        </p:grpSpPr>
        <p:sp>
          <p:nvSpPr>
            <p:cNvPr id="55" name="Rectangle 54"/>
            <p:cNvSpPr/>
            <p:nvPr/>
          </p:nvSpPr>
          <p:spPr>
            <a:xfrm>
              <a:off x="938287" y="6273600"/>
              <a:ext cx="45676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network</a:t>
              </a:r>
            </a:p>
          </p:txBody>
        </p:sp>
        <p:pic>
          <p:nvPicPr>
            <p:cNvPr id="56" name="Picture 55"/>
            <p:cNvPicPr>
              <a:picLocks noChangeAspect="1"/>
            </p:cNvPicPr>
            <p:nvPr/>
          </p:nvPicPr>
          <p:blipFill rotWithShape="1">
            <a:blip r:embed="rId2">
              <a:biLevel thresh="25000"/>
              <a:extLst>
                <a:ext uri="{28A0092B-C50C-407E-A947-70E740481C1C}">
                  <a14:useLocalDpi xmlns:a14="http://schemas.microsoft.com/office/drawing/2010/main" val="0"/>
                </a:ext>
              </a:extLst>
            </a:blip>
            <a:srcRect l="10233" t="70465" r="84547" b="24494"/>
            <a:stretch/>
          </p:blipFill>
          <p:spPr>
            <a:xfrm>
              <a:off x="606581" y="6231842"/>
              <a:ext cx="330620" cy="285749"/>
            </a:xfrm>
            <a:prstGeom prst="rect">
              <a:avLst/>
            </a:prstGeom>
          </p:spPr>
        </p:pic>
      </p:grpSp>
      <p:sp>
        <p:nvSpPr>
          <p:cNvPr id="57" name="Rectangle 56"/>
          <p:cNvSpPr/>
          <p:nvPr userDrawn="1"/>
        </p:nvSpPr>
        <p:spPr>
          <a:xfrm>
            <a:off x="943009" y="3046293"/>
            <a:ext cx="908982" cy="238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918" b="1" cap="all" dirty="0" smtClean="0">
                <a:solidFill>
                  <a:srgbClr val="7ACBF2"/>
                </a:solidFill>
                <a:latin typeface="Segoe UI" pitchFamily="34" charset="0"/>
                <a:ea typeface="Segoe UI" pitchFamily="34" charset="0"/>
                <a:cs typeface="Segoe UI" pitchFamily="34" charset="0"/>
              </a:rPr>
              <a:t>CREATE NEW</a:t>
            </a:r>
            <a:endParaRPr lang="en-US" sz="918" b="1" cap="all" dirty="0">
              <a:solidFill>
                <a:srgbClr val="7ACBF2"/>
              </a:solidFill>
              <a:latin typeface="Segoe UI" pitchFamily="34" charset="0"/>
              <a:ea typeface="Segoe UI" pitchFamily="34" charset="0"/>
              <a:cs typeface="Segoe UI" pitchFamily="34" charset="0"/>
            </a:endParaRPr>
          </a:p>
        </p:txBody>
      </p:sp>
      <p:pic>
        <p:nvPicPr>
          <p:cNvPr id="58" name="Picture 57"/>
          <p:cNvPicPr>
            <a:picLocks noChangeAspect="1"/>
          </p:cNvPicPr>
          <p:nvPr userDrawn="1"/>
        </p:nvPicPr>
        <p:blipFill rotWithShape="1">
          <a:blip r:embed="rId5">
            <a:extLst>
              <a:ext uri="{28A0092B-C50C-407E-A947-70E740481C1C}">
                <a14:useLocalDpi xmlns:a14="http://schemas.microsoft.com/office/drawing/2010/main" val="0"/>
              </a:ext>
            </a:extLst>
          </a:blip>
          <a:srcRect l="36036" t="17779" r="57576" b="75767"/>
          <a:stretch/>
        </p:blipFill>
        <p:spPr>
          <a:xfrm>
            <a:off x="10742641" y="3046525"/>
            <a:ext cx="376149" cy="284968"/>
          </a:xfrm>
          <a:prstGeom prst="rect">
            <a:avLst/>
          </a:prstGeom>
        </p:spPr>
      </p:pic>
      <p:pic>
        <p:nvPicPr>
          <p:cNvPr id="60" name="Picture 1" descr="3d 512x512.png"/>
          <p:cNvPicPr>
            <a:picLocks noChangeAspect="1"/>
          </p:cNvPicPr>
          <p:nvPr userDrawn="1"/>
        </p:nvPicPr>
        <p:blipFill>
          <a:blip r:embed="rId6" cstate="print">
            <a:biLevel thresh="50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40451" y="558906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 name="Rectangle 60"/>
          <p:cNvSpPr/>
          <p:nvPr userDrawn="1"/>
        </p:nvSpPr>
        <p:spPr>
          <a:xfrm>
            <a:off x="649261" y="5542391"/>
            <a:ext cx="2701682" cy="4325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2" name="Rectangle 61"/>
          <p:cNvSpPr/>
          <p:nvPr userDrawn="1"/>
        </p:nvSpPr>
        <p:spPr>
          <a:xfrm>
            <a:off x="3350940" y="3382961"/>
            <a:ext cx="12436" cy="259263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63" name="Group 62"/>
          <p:cNvGrpSpPr/>
          <p:nvPr userDrawn="1"/>
        </p:nvGrpSpPr>
        <p:grpSpPr>
          <a:xfrm>
            <a:off x="3679904" y="3436705"/>
            <a:ext cx="1366863" cy="1185285"/>
            <a:chOff x="2616772" y="3369622"/>
            <a:chExt cx="1004994" cy="1162150"/>
          </a:xfrm>
        </p:grpSpPr>
        <p:grpSp>
          <p:nvGrpSpPr>
            <p:cNvPr id="64" name="Group 63"/>
            <p:cNvGrpSpPr/>
            <p:nvPr/>
          </p:nvGrpSpPr>
          <p:grpSpPr>
            <a:xfrm>
              <a:off x="2616772" y="3369622"/>
              <a:ext cx="926849" cy="318671"/>
              <a:chOff x="2616772" y="3369622"/>
              <a:chExt cx="926849" cy="318671"/>
            </a:xfrm>
          </p:grpSpPr>
          <p:sp>
            <p:nvSpPr>
              <p:cNvPr id="71" name="Rectangle 70"/>
              <p:cNvSpPr/>
              <p:nvPr/>
            </p:nvSpPr>
            <p:spPr>
              <a:xfrm>
                <a:off x="2948602" y="3423268"/>
                <a:ext cx="595019"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QUICK CREATE</a:t>
                </a:r>
                <a:endParaRPr lang="en-US" sz="714" b="1" cap="all" dirty="0">
                  <a:solidFill>
                    <a:prstClr val="white"/>
                  </a:solidFill>
                  <a:latin typeface="Segoe UI" pitchFamily="34" charset="0"/>
                  <a:ea typeface="Segoe UI" pitchFamily="34" charset="0"/>
                  <a:cs typeface="Segoe UI" pitchFamily="34" charset="0"/>
                </a:endParaRPr>
              </a:p>
            </p:txBody>
          </p:sp>
          <p:pic>
            <p:nvPicPr>
              <p:cNvPr id="72" name="Picture 6" descr="Flash 512x512.png"/>
              <p:cNvPicPr>
                <a:picLocks noChangeAspect="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2616772" y="3369622"/>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5" name="Group 64"/>
            <p:cNvGrpSpPr/>
            <p:nvPr/>
          </p:nvGrpSpPr>
          <p:grpSpPr>
            <a:xfrm>
              <a:off x="2631255" y="3806730"/>
              <a:ext cx="942421" cy="289702"/>
              <a:chOff x="2631255" y="3806730"/>
              <a:chExt cx="942421" cy="289702"/>
            </a:xfrm>
          </p:grpSpPr>
          <p:sp>
            <p:nvSpPr>
              <p:cNvPr id="69" name="Rectangle 68"/>
              <p:cNvSpPr/>
              <p:nvPr/>
            </p:nvSpPr>
            <p:spPr>
              <a:xfrm>
                <a:off x="2948602" y="3850465"/>
                <a:ext cx="62507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FROM GALLERY</a:t>
                </a:r>
              </a:p>
            </p:txBody>
          </p:sp>
          <p:pic>
            <p:nvPicPr>
              <p:cNvPr id="70" name="Picture 19" descr="Shopping basket 512x512.png"/>
              <p:cNvPicPr>
                <a:picLocks noChangeAspect="1"/>
              </p:cNvPicPr>
              <p:nvPr/>
            </p:nvPicPr>
            <p:blipFill>
              <a:blip r:embed="rId9" cstate="print">
                <a:biLevel thresh="50000"/>
                <a:extLst>
                  <a:ext uri="{28A0092B-C50C-407E-A947-70E740481C1C}">
                    <a14:useLocalDpi xmlns:a14="http://schemas.microsoft.com/office/drawing/2010/main" val="0"/>
                  </a:ext>
                </a:extLst>
              </a:blip>
              <a:srcRect/>
              <a:stretch>
                <a:fillRect/>
              </a:stretch>
            </p:blipFill>
            <p:spPr bwMode="auto">
              <a:xfrm>
                <a:off x="2631255" y="3806730"/>
                <a:ext cx="289702" cy="289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6" name="Group 65"/>
            <p:cNvGrpSpPr/>
            <p:nvPr/>
          </p:nvGrpSpPr>
          <p:grpSpPr>
            <a:xfrm>
              <a:off x="2622871" y="4213101"/>
              <a:ext cx="998895" cy="318671"/>
              <a:chOff x="2622871" y="4213101"/>
              <a:chExt cx="998895" cy="318671"/>
            </a:xfrm>
          </p:grpSpPr>
          <p:sp>
            <p:nvSpPr>
              <p:cNvPr id="67" name="Rectangle 66"/>
              <p:cNvSpPr/>
              <p:nvPr/>
            </p:nvSpPr>
            <p:spPr>
              <a:xfrm>
                <a:off x="2948602" y="4271319"/>
                <a:ext cx="673164"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714" b="1" cap="all" dirty="0" smtClean="0">
                    <a:solidFill>
                      <a:prstClr val="white"/>
                    </a:solidFill>
                    <a:latin typeface="Segoe UI" pitchFamily="34" charset="0"/>
                    <a:ea typeface="Segoe UI" pitchFamily="34" charset="0"/>
                    <a:cs typeface="Segoe UI" pitchFamily="34" charset="0"/>
                  </a:rPr>
                  <a:t>CUSTOM CREATE</a:t>
                </a:r>
              </a:p>
            </p:txBody>
          </p:sp>
          <p:pic>
            <p:nvPicPr>
              <p:cNvPr id="68" name="Picture 3" descr="Thumbnails list 512x512.png"/>
              <p:cNvPicPr>
                <a:picLocks noChangeAspect="1"/>
              </p:cNvPicPr>
              <p:nvPr/>
            </p:nvPicPr>
            <p:blipFill>
              <a:blip r:embed="rId10" cstate="print">
                <a:biLevel thresh="50000"/>
                <a:extLst>
                  <a:ext uri="{28A0092B-C50C-407E-A947-70E740481C1C}">
                    <a14:useLocalDpi xmlns:a14="http://schemas.microsoft.com/office/drawing/2010/main" val="0"/>
                  </a:ext>
                </a:extLst>
              </a:blip>
              <a:srcRect/>
              <a:stretch>
                <a:fillRect/>
              </a:stretch>
            </p:blipFill>
            <p:spPr bwMode="auto">
              <a:xfrm>
                <a:off x="2622871" y="4213101"/>
                <a:ext cx="318671" cy="318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74" name="Rectangle 73"/>
          <p:cNvSpPr/>
          <p:nvPr userDrawn="1"/>
        </p:nvSpPr>
        <p:spPr>
          <a:xfrm>
            <a:off x="3363380" y="4243294"/>
            <a:ext cx="2701682" cy="432504"/>
          </a:xfrm>
          <a:prstGeom prst="rect">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pic>
        <p:nvPicPr>
          <p:cNvPr id="88" name="Picture 7" descr="Out 512x512.png"/>
          <p:cNvPicPr>
            <a:picLocks noChangeAspect="1"/>
          </p:cNvPicPr>
          <p:nvPr userDrawn="1"/>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5757128" y="4386951"/>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 name="Rectangle 88"/>
          <p:cNvSpPr/>
          <p:nvPr userDrawn="1"/>
        </p:nvSpPr>
        <p:spPr>
          <a:xfrm>
            <a:off x="6404741" y="3696570"/>
            <a:ext cx="3834677" cy="1813604"/>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6486" tIns="186486" rIns="186486" bIns="186486" rtlCol="0" anchor="ctr">
            <a:noAutofit/>
          </a:bodyPr>
          <a:lstStyle/>
          <a:p>
            <a:pPr defTabSz="929953"/>
            <a:r>
              <a:rPr lang="en-US" sz="1224" dirty="0" smtClean="0">
                <a:solidFill>
                  <a:prstClr val="white"/>
                </a:solidFill>
                <a:latin typeface="Segoe UI" pitchFamily="34" charset="0"/>
                <a:ea typeface="Segoe UI" pitchFamily="34" charset="0"/>
                <a:cs typeface="Segoe UI" pitchFamily="34" charset="0"/>
              </a:rPr>
              <a:t>Get started right away by using Quick Create, Browse a collection of pre-package solutions in our Gallery, or create a new Web Site just the way you like it with Custom Create.</a:t>
            </a:r>
            <a:endParaRPr lang="en-US" sz="1224" dirty="0">
              <a:solidFill>
                <a:prstClr val="white"/>
              </a:solidFill>
              <a:latin typeface="Segoe UI" pitchFamily="34" charset="0"/>
              <a:ea typeface="Segoe UI" pitchFamily="34" charset="0"/>
              <a:cs typeface="Segoe UI" pitchFamily="34" charset="0"/>
            </a:endParaRPr>
          </a:p>
        </p:txBody>
      </p:sp>
      <p:grpSp>
        <p:nvGrpSpPr>
          <p:cNvPr id="73" name="Group 72"/>
          <p:cNvGrpSpPr/>
          <p:nvPr userDrawn="1"/>
        </p:nvGrpSpPr>
        <p:grpSpPr>
          <a:xfrm>
            <a:off x="824993" y="1750460"/>
            <a:ext cx="1683518" cy="339878"/>
            <a:chOff x="606581" y="1236233"/>
            <a:chExt cx="1237818" cy="333244"/>
          </a:xfrm>
        </p:grpSpPr>
        <p:sp>
          <p:nvSpPr>
            <p:cNvPr id="75" name="Rectangle 7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77" name="Group 76"/>
          <p:cNvGrpSpPr/>
          <p:nvPr userDrawn="1"/>
        </p:nvGrpSpPr>
        <p:grpSpPr>
          <a:xfrm>
            <a:off x="649258" y="1704146"/>
            <a:ext cx="1865471" cy="432504"/>
            <a:chOff x="477371" y="1670883"/>
            <a:chExt cx="1371600" cy="424062"/>
          </a:xfrm>
        </p:grpSpPr>
        <p:sp>
          <p:nvSpPr>
            <p:cNvPr id="78" name="Rectangle 77"/>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79" name="Rectangle 78"/>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Tree>
    <p:extLst>
      <p:ext uri="{BB962C8B-B14F-4D97-AF65-F5344CB8AC3E}">
        <p14:creationId xmlns:p14="http://schemas.microsoft.com/office/powerpoint/2010/main" val="36748940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tegories_CreateNew_WizGallery">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103" name="Group 102"/>
          <p:cNvGrpSpPr/>
          <p:nvPr userDrawn="1"/>
        </p:nvGrpSpPr>
        <p:grpSpPr>
          <a:xfrm>
            <a:off x="824993" y="1750460"/>
            <a:ext cx="1683518" cy="339878"/>
            <a:chOff x="606581" y="1236233"/>
            <a:chExt cx="1237818" cy="333244"/>
          </a:xfrm>
        </p:grpSpPr>
        <p:sp>
          <p:nvSpPr>
            <p:cNvPr id="104" name="Rectangle 103"/>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05" name="Picture 104"/>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106" name="Group 105"/>
          <p:cNvGrpSpPr/>
          <p:nvPr userDrawn="1"/>
        </p:nvGrpSpPr>
        <p:grpSpPr>
          <a:xfrm>
            <a:off x="649258" y="1704146"/>
            <a:ext cx="1865471" cy="432504"/>
            <a:chOff x="477371" y="1670883"/>
            <a:chExt cx="1371600" cy="424062"/>
          </a:xfrm>
        </p:grpSpPr>
        <p:sp>
          <p:nvSpPr>
            <p:cNvPr id="107" name="Rectangle 106"/>
            <p:cNvSpPr/>
            <p:nvPr userDrawn="1"/>
          </p:nvSpPr>
          <p:spPr>
            <a:xfrm>
              <a:off x="477371" y="1670883"/>
              <a:ext cx="1371600" cy="424062"/>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08" name="Rectangle 107"/>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40" name="Group 39"/>
          <p:cNvGrpSpPr/>
          <p:nvPr userDrawn="1"/>
        </p:nvGrpSpPr>
        <p:grpSpPr>
          <a:xfrm>
            <a:off x="10116406" y="1089872"/>
            <a:ext cx="457662" cy="4636049"/>
            <a:chOff x="7038989" y="1068591"/>
            <a:chExt cx="336499" cy="4545559"/>
          </a:xfrm>
        </p:grpSpPr>
        <p:sp>
          <p:nvSpPr>
            <p:cNvPr id="37" name="Rectangle 36"/>
            <p:cNvSpPr/>
            <p:nvPr/>
          </p:nvSpPr>
          <p:spPr>
            <a:xfrm>
              <a:off x="7038989" y="1068591"/>
              <a:ext cx="336499" cy="4545559"/>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9" name="Oval 38"/>
            <p:cNvSpPr>
              <a:spLocks noChangeAspect="1"/>
            </p:cNvSpPr>
            <p:nvPr/>
          </p:nvSpPr>
          <p:spPr>
            <a:xfrm>
              <a:off x="7114805" y="530892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a:solidFill>
                    <a:prstClr val="white"/>
                  </a:solidFill>
                  <a:latin typeface="Segoe UI Light" pitchFamily="34" charset="0"/>
                </a:rPr>
                <a:t>2</a:t>
              </a:r>
            </a:p>
          </p:txBody>
        </p:sp>
      </p:grpSp>
      <p:sp>
        <p:nvSpPr>
          <p:cNvPr id="35" name="Rectangle 34"/>
          <p:cNvSpPr/>
          <p:nvPr userDrawn="1"/>
        </p:nvSpPr>
        <p:spPr>
          <a:xfrm>
            <a:off x="2320076" y="1089872"/>
            <a:ext cx="7796323" cy="463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6" name="Oval 35"/>
          <p:cNvSpPr>
            <a:spLocks noChangeAspect="1"/>
          </p:cNvSpPr>
          <p:nvPr userDrawn="1"/>
        </p:nvSpPr>
        <p:spPr>
          <a:xfrm>
            <a:off x="2590074" y="5414614"/>
            <a:ext cx="251431" cy="18854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rPr>
              <a:t>1</a:t>
            </a:r>
            <a:endParaRPr lang="en-US" sz="816" dirty="0">
              <a:solidFill>
                <a:prstClr val="white">
                  <a:lumMod val="50000"/>
                </a:prstClr>
              </a:solidFill>
              <a:latin typeface="Segoe UI Light" pitchFamily="34" charset="0"/>
            </a:endParaRPr>
          </a:p>
        </p:txBody>
      </p:sp>
      <p:sp>
        <p:nvSpPr>
          <p:cNvPr id="56" name="Oval 55"/>
          <p:cNvSpPr>
            <a:spLocks noChangeAspect="1"/>
          </p:cNvSpPr>
          <p:nvPr userDrawn="1"/>
        </p:nvSpPr>
        <p:spPr>
          <a:xfrm>
            <a:off x="9622284" y="5395767"/>
            <a:ext cx="276574" cy="207401"/>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sp>
        <p:nvSpPr>
          <p:cNvPr id="57" name="TextBox 56"/>
          <p:cNvSpPr txBox="1"/>
          <p:nvPr userDrawn="1"/>
        </p:nvSpPr>
        <p:spPr>
          <a:xfrm>
            <a:off x="9852263" y="1230839"/>
            <a:ext cx="106285" cy="144069"/>
          </a:xfrm>
          <a:prstGeom prst="rect">
            <a:avLst/>
          </a:prstGeom>
          <a:noFill/>
        </p:spPr>
        <p:txBody>
          <a:bodyPr wrap="none" lIns="0" tIns="0" rIns="0" bIns="0" rtlCol="0">
            <a:spAutoFit/>
          </a:bodyPr>
          <a:lstStyle/>
          <a:p>
            <a:pPr algn="r" defTabSz="929953"/>
            <a:r>
              <a:rPr lang="en-US" sz="918" cap="all" dirty="0" smtClean="0">
                <a:solidFill>
                  <a:prstClr val="white">
                    <a:lumMod val="50000"/>
                  </a:prstClr>
                </a:solidFill>
                <a:latin typeface="Segoe UI Semibold" pitchFamily="34" charset="0"/>
                <a:ea typeface="Segoe UI" pitchFamily="34" charset="0"/>
                <a:cs typeface="Segoe UI" pitchFamily="34" charset="0"/>
                <a:sym typeface="Wingdings 2"/>
              </a:rPr>
              <a:t></a:t>
            </a:r>
            <a:endParaRPr lang="en-US" sz="918" cap="all" dirty="0">
              <a:solidFill>
                <a:prstClr val="white">
                  <a:lumMod val="50000"/>
                </a:prstClr>
              </a:solidFill>
              <a:latin typeface="Segoe UI Semibold" pitchFamily="34" charset="0"/>
              <a:ea typeface="Segoe UI" pitchFamily="34" charset="0"/>
              <a:cs typeface="Segoe UI" pitchFamily="34" charset="0"/>
            </a:endParaRPr>
          </a:p>
        </p:txBody>
      </p:sp>
      <p:sp>
        <p:nvSpPr>
          <p:cNvPr id="55" name="TextBox 54"/>
          <p:cNvSpPr txBox="1"/>
          <p:nvPr userDrawn="1"/>
        </p:nvSpPr>
        <p:spPr>
          <a:xfrm>
            <a:off x="4521702" y="1875127"/>
            <a:ext cx="181502" cy="168135"/>
          </a:xfrm>
          <a:prstGeom prst="rect">
            <a:avLst/>
          </a:prstGeom>
          <a:noFill/>
        </p:spPr>
        <p:txBody>
          <a:bodyPr wrap="none" lIns="0" tIns="0" rIns="0" bIns="0" rtlCol="0">
            <a:spAutoFit/>
          </a:bodyPr>
          <a:lstStyle/>
          <a:p>
            <a:pPr defTabSz="929953">
              <a:lnSpc>
                <a:spcPct val="150000"/>
              </a:lnSpc>
            </a:pPr>
            <a:r>
              <a:rPr lang="en-US" sz="714" b="1" cap="all" dirty="0" smtClean="0">
                <a:solidFill>
                  <a:prstClr val="black">
                    <a:lumMod val="75000"/>
                    <a:lumOff val="25000"/>
                  </a:prstClr>
                </a:solidFill>
                <a:latin typeface="Segoe UI" pitchFamily="34" charset="0"/>
                <a:ea typeface="Segoe UI" pitchFamily="34" charset="0"/>
                <a:cs typeface="Segoe UI" pitchFamily="34" charset="0"/>
              </a:rPr>
              <a:t>TOP</a:t>
            </a:r>
          </a:p>
        </p:txBody>
      </p:sp>
      <p:sp>
        <p:nvSpPr>
          <p:cNvPr id="61" name="TextBox 60"/>
          <p:cNvSpPr txBox="1"/>
          <p:nvPr userDrawn="1"/>
        </p:nvSpPr>
        <p:spPr>
          <a:xfrm>
            <a:off x="4978217" y="1875127"/>
            <a:ext cx="204394" cy="168135"/>
          </a:xfrm>
          <a:prstGeom prst="rect">
            <a:avLst/>
          </a:prstGeom>
          <a:noFill/>
        </p:spPr>
        <p:txBody>
          <a:bodyPr wrap="none" lIns="0" tIns="0" rIns="0" bIns="0" rtlCol="0">
            <a:spAutoFit/>
          </a:bodyPr>
          <a:lstStyle/>
          <a:p>
            <a:pPr defTabSz="929953">
              <a:lnSpc>
                <a:spcPct val="150000"/>
              </a:lnSpc>
            </a:pPr>
            <a:r>
              <a:rPr lang="en-US" sz="714" cap="all" dirty="0" smtClean="0">
                <a:solidFill>
                  <a:prstClr val="white">
                    <a:lumMod val="65000"/>
                  </a:prstClr>
                </a:solidFill>
                <a:latin typeface="Segoe UI" pitchFamily="34" charset="0"/>
                <a:ea typeface="Segoe UI" pitchFamily="34" charset="0"/>
                <a:cs typeface="Segoe UI" pitchFamily="34" charset="0"/>
              </a:rPr>
              <a:t>NEW</a:t>
            </a:r>
          </a:p>
        </p:txBody>
      </p:sp>
      <p:sp>
        <p:nvSpPr>
          <p:cNvPr id="62" name="TextBox 61"/>
          <p:cNvSpPr txBox="1"/>
          <p:nvPr userDrawn="1"/>
        </p:nvSpPr>
        <p:spPr>
          <a:xfrm>
            <a:off x="5463076" y="1875127"/>
            <a:ext cx="152069" cy="168135"/>
          </a:xfrm>
          <a:prstGeom prst="rect">
            <a:avLst/>
          </a:prstGeom>
          <a:noFill/>
        </p:spPr>
        <p:txBody>
          <a:bodyPr wrap="none" lIns="0" tIns="0" rIns="0" bIns="0" rtlCol="0">
            <a:spAutoFit/>
          </a:bodyPr>
          <a:lstStyle/>
          <a:p>
            <a:pPr defTabSz="929953">
              <a:lnSpc>
                <a:spcPct val="150000"/>
              </a:lnSpc>
            </a:pPr>
            <a:r>
              <a:rPr lang="en-US" sz="714" cap="all" dirty="0" smtClean="0">
                <a:solidFill>
                  <a:prstClr val="white">
                    <a:lumMod val="65000"/>
                  </a:prstClr>
                </a:solidFill>
                <a:latin typeface="Segoe UI" pitchFamily="34" charset="0"/>
                <a:ea typeface="Segoe UI" pitchFamily="34" charset="0"/>
                <a:cs typeface="Segoe UI" pitchFamily="34" charset="0"/>
              </a:rPr>
              <a:t>A-Z</a:t>
            </a:r>
          </a:p>
        </p:txBody>
      </p:sp>
      <p:sp>
        <p:nvSpPr>
          <p:cNvPr id="63" name="Rectangle 62"/>
          <p:cNvSpPr/>
          <p:nvPr userDrawn="1"/>
        </p:nvSpPr>
        <p:spPr>
          <a:xfrm>
            <a:off x="6694968" y="1875120"/>
            <a:ext cx="62182" cy="3357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169863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tegories_CreateNew_WizGallery2">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113" name="Group 112"/>
          <p:cNvGrpSpPr/>
          <p:nvPr userDrawn="1"/>
        </p:nvGrpSpPr>
        <p:grpSpPr>
          <a:xfrm>
            <a:off x="824993" y="1750460"/>
            <a:ext cx="1683518" cy="339878"/>
            <a:chOff x="606581" y="1236233"/>
            <a:chExt cx="1237818" cy="333244"/>
          </a:xfrm>
        </p:grpSpPr>
        <p:sp>
          <p:nvSpPr>
            <p:cNvPr id="114" name="Rectangle 113"/>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15" name="Picture 114"/>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116" name="Group 115"/>
          <p:cNvGrpSpPr/>
          <p:nvPr userDrawn="1"/>
        </p:nvGrpSpPr>
        <p:grpSpPr>
          <a:xfrm>
            <a:off x="649258" y="1704146"/>
            <a:ext cx="1865471" cy="432504"/>
            <a:chOff x="477371" y="1670883"/>
            <a:chExt cx="1371600" cy="424062"/>
          </a:xfrm>
        </p:grpSpPr>
        <p:sp>
          <p:nvSpPr>
            <p:cNvPr id="117" name="Rectangle 116"/>
            <p:cNvSpPr/>
            <p:nvPr userDrawn="1"/>
          </p:nvSpPr>
          <p:spPr>
            <a:xfrm>
              <a:off x="477371" y="1670883"/>
              <a:ext cx="1371600" cy="424062"/>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18" name="Rectangle 117"/>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40" name="Group 39"/>
          <p:cNvGrpSpPr/>
          <p:nvPr userDrawn="1"/>
        </p:nvGrpSpPr>
        <p:grpSpPr>
          <a:xfrm>
            <a:off x="1863819" y="1089872"/>
            <a:ext cx="457662" cy="4636049"/>
            <a:chOff x="7038989" y="1068591"/>
            <a:chExt cx="336499" cy="4545559"/>
          </a:xfrm>
        </p:grpSpPr>
        <p:sp>
          <p:nvSpPr>
            <p:cNvPr id="37" name="Rectangle 36"/>
            <p:cNvSpPr/>
            <p:nvPr/>
          </p:nvSpPr>
          <p:spPr>
            <a:xfrm>
              <a:off x="7038989" y="1068591"/>
              <a:ext cx="336499" cy="4545559"/>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9" name="Oval 38"/>
            <p:cNvSpPr>
              <a:spLocks noChangeAspect="1"/>
            </p:cNvSpPr>
            <p:nvPr/>
          </p:nvSpPr>
          <p:spPr>
            <a:xfrm>
              <a:off x="7114805" y="530892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1</a:t>
              </a:r>
              <a:endParaRPr lang="en-US" sz="816" dirty="0">
                <a:solidFill>
                  <a:prstClr val="white"/>
                </a:solidFill>
                <a:latin typeface="Segoe UI Light" pitchFamily="34" charset="0"/>
              </a:endParaRPr>
            </a:p>
          </p:txBody>
        </p:sp>
      </p:grpSp>
      <p:sp>
        <p:nvSpPr>
          <p:cNvPr id="35" name="Rectangle 34"/>
          <p:cNvSpPr/>
          <p:nvPr userDrawn="1"/>
        </p:nvSpPr>
        <p:spPr>
          <a:xfrm>
            <a:off x="2320076" y="1089872"/>
            <a:ext cx="7796323" cy="463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6" name="Oval 35"/>
          <p:cNvSpPr>
            <a:spLocks noChangeAspect="1"/>
          </p:cNvSpPr>
          <p:nvPr userDrawn="1"/>
        </p:nvSpPr>
        <p:spPr>
          <a:xfrm>
            <a:off x="2590074" y="5414614"/>
            <a:ext cx="251431" cy="18854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rPr>
              <a:t>2</a:t>
            </a:r>
            <a:endParaRPr lang="en-US" sz="816" dirty="0">
              <a:solidFill>
                <a:prstClr val="white">
                  <a:lumMod val="50000"/>
                </a:prstClr>
              </a:solidFill>
              <a:latin typeface="Segoe UI Light" pitchFamily="34" charset="0"/>
            </a:endParaRPr>
          </a:p>
        </p:txBody>
      </p:sp>
      <p:sp>
        <p:nvSpPr>
          <p:cNvPr id="57" name="TextBox 56"/>
          <p:cNvSpPr txBox="1"/>
          <p:nvPr userDrawn="1"/>
        </p:nvSpPr>
        <p:spPr>
          <a:xfrm>
            <a:off x="9852263" y="1230839"/>
            <a:ext cx="106285" cy="144069"/>
          </a:xfrm>
          <a:prstGeom prst="rect">
            <a:avLst/>
          </a:prstGeom>
          <a:noFill/>
        </p:spPr>
        <p:txBody>
          <a:bodyPr wrap="none" lIns="0" tIns="0" rIns="0" bIns="0" rtlCol="0">
            <a:spAutoFit/>
          </a:bodyPr>
          <a:lstStyle/>
          <a:p>
            <a:pPr algn="r" defTabSz="929953"/>
            <a:r>
              <a:rPr lang="en-US" sz="918" cap="all" dirty="0" smtClean="0">
                <a:solidFill>
                  <a:prstClr val="white">
                    <a:lumMod val="50000"/>
                  </a:prstClr>
                </a:solidFill>
                <a:latin typeface="Segoe UI Semibold" pitchFamily="34" charset="0"/>
                <a:ea typeface="Segoe UI" pitchFamily="34" charset="0"/>
                <a:cs typeface="Segoe UI" pitchFamily="34" charset="0"/>
                <a:sym typeface="Wingdings 2"/>
              </a:rPr>
              <a:t></a:t>
            </a:r>
            <a:endParaRPr lang="en-US" sz="918" cap="all" dirty="0">
              <a:solidFill>
                <a:prstClr val="white">
                  <a:lumMod val="50000"/>
                </a:prstClr>
              </a:solidFill>
              <a:latin typeface="Segoe UI Semibold" pitchFamily="34" charset="0"/>
              <a:ea typeface="Segoe UI" pitchFamily="34" charset="0"/>
              <a:cs typeface="Segoe UI" pitchFamily="34" charset="0"/>
            </a:endParaRPr>
          </a:p>
        </p:txBody>
      </p:sp>
      <p:sp>
        <p:nvSpPr>
          <p:cNvPr id="44" name="TextBox 43"/>
          <p:cNvSpPr txBox="1"/>
          <p:nvPr userDrawn="1"/>
        </p:nvSpPr>
        <p:spPr>
          <a:xfrm>
            <a:off x="2562118" y="1245755"/>
            <a:ext cx="1219819"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Semibold" pitchFamily="34" charset="0"/>
                <a:ea typeface="Segoe UI" pitchFamily="34" charset="0"/>
                <a:cs typeface="Segoe UI" pitchFamily="34" charset="0"/>
              </a:rPr>
              <a:t>CREATE &lt;YOUR RESOURCE&gt;</a:t>
            </a:r>
            <a:endParaRPr lang="en-US" sz="714" cap="all" dirty="0">
              <a:solidFill>
                <a:prstClr val="white">
                  <a:lumMod val="50000"/>
                </a:prstClr>
              </a:solidFill>
              <a:latin typeface="Segoe UI Semibold" pitchFamily="34" charset="0"/>
              <a:ea typeface="Segoe UI" pitchFamily="34" charset="0"/>
              <a:cs typeface="Segoe UI" pitchFamily="34" charset="0"/>
            </a:endParaRPr>
          </a:p>
        </p:txBody>
      </p:sp>
      <p:sp>
        <p:nvSpPr>
          <p:cNvPr id="45" name="TextBox 44"/>
          <p:cNvSpPr txBox="1"/>
          <p:nvPr userDrawn="1"/>
        </p:nvSpPr>
        <p:spPr>
          <a:xfrm>
            <a:off x="2562122" y="1425474"/>
            <a:ext cx="2829065" cy="224114"/>
          </a:xfrm>
          <a:prstGeom prst="rect">
            <a:avLst/>
          </a:prstGeom>
          <a:noFill/>
        </p:spPr>
        <p:txBody>
          <a:bodyPr wrap="none" lIns="0" tIns="0" rIns="0" bIns="0" rtlCol="0">
            <a:spAutoFit/>
          </a:bodyPr>
          <a:lstStyle/>
          <a:p>
            <a:pPr defTabSz="929953"/>
            <a:r>
              <a:rPr lang="en-US" sz="1428" dirty="0" smtClean="0">
                <a:solidFill>
                  <a:prstClr val="black">
                    <a:lumMod val="75000"/>
                    <a:lumOff val="25000"/>
                  </a:prstClr>
                </a:solidFill>
                <a:latin typeface="Segoe UI Light" pitchFamily="34" charset="0"/>
                <a:ea typeface="Segoe UI" pitchFamily="34" charset="0"/>
                <a:cs typeface="Segoe UI" pitchFamily="34" charset="0"/>
              </a:rPr>
              <a:t>Configure &lt;Your Resource&gt; Settings</a:t>
            </a:r>
            <a:endParaRPr lang="en-US" sz="1428" dirty="0">
              <a:solidFill>
                <a:prstClr val="black">
                  <a:lumMod val="75000"/>
                  <a:lumOff val="25000"/>
                </a:prstClr>
              </a:solidFill>
              <a:latin typeface="Segoe UI Light" pitchFamily="34" charset="0"/>
              <a:ea typeface="Segoe UI" pitchFamily="34" charset="0"/>
              <a:cs typeface="Segoe UI" pitchFamily="34" charset="0"/>
            </a:endParaRPr>
          </a:p>
        </p:txBody>
      </p:sp>
      <p:sp>
        <p:nvSpPr>
          <p:cNvPr id="54" name="Rectangle 53"/>
          <p:cNvSpPr/>
          <p:nvPr userDrawn="1"/>
        </p:nvSpPr>
        <p:spPr>
          <a:xfrm>
            <a:off x="6765442" y="1875120"/>
            <a:ext cx="12436" cy="3357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93" name="Group 92"/>
          <p:cNvGrpSpPr/>
          <p:nvPr userDrawn="1"/>
        </p:nvGrpSpPr>
        <p:grpSpPr>
          <a:xfrm>
            <a:off x="6966580" y="1792679"/>
            <a:ext cx="1657564" cy="523441"/>
            <a:chOff x="3524750" y="2282876"/>
            <a:chExt cx="1218735" cy="513224"/>
          </a:xfrm>
        </p:grpSpPr>
        <p:pic>
          <p:nvPicPr>
            <p:cNvPr id="94" name="Picture 1" descr="3d 512x512.png"/>
            <p:cNvPicPr>
              <a:picLocks noChangeAspect="1"/>
            </p:cNvPicPr>
            <p:nvPr userDrawn="1"/>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24750" y="2282876"/>
              <a:ext cx="513224" cy="513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 name="TextBox 94"/>
            <p:cNvSpPr txBox="1"/>
            <p:nvPr userDrawn="1"/>
          </p:nvSpPr>
          <p:spPr>
            <a:xfrm>
              <a:off x="4101482" y="2304647"/>
              <a:ext cx="642003" cy="259045"/>
            </a:xfrm>
            <a:prstGeom prst="rect">
              <a:avLst/>
            </a:prstGeom>
            <a:noFill/>
          </p:spPr>
          <p:txBody>
            <a:bodyPr wrap="none" lIns="0" tIns="0" rIns="0" bIns="0" rtlCol="0">
              <a:spAutoFit/>
            </a:bodyPr>
            <a:lstStyle/>
            <a:p>
              <a:pPr defTabSz="929953">
                <a:lnSpc>
                  <a:spcPct val="150000"/>
                </a:lnSpc>
              </a:pPr>
              <a:r>
                <a:rPr lang="en-US" sz="1122" dirty="0" smtClean="0">
                  <a:solidFill>
                    <a:prstClr val="black">
                      <a:lumMod val="75000"/>
                      <a:lumOff val="25000"/>
                    </a:prstClr>
                  </a:solidFill>
                  <a:latin typeface="Segoe UI Light" pitchFamily="34" charset="0"/>
                  <a:ea typeface="Segoe UI" pitchFamily="34" charset="0"/>
                  <a:cs typeface="Segoe UI" pitchFamily="34" charset="0"/>
                </a:rPr>
                <a:t>&lt;Item Name&gt;</a:t>
              </a:r>
            </a:p>
          </p:txBody>
        </p:sp>
      </p:grpSp>
      <p:sp>
        <p:nvSpPr>
          <p:cNvPr id="96" name="TextBox 95"/>
          <p:cNvSpPr txBox="1"/>
          <p:nvPr userDrawn="1"/>
        </p:nvSpPr>
        <p:spPr>
          <a:xfrm>
            <a:off x="7050657" y="2449709"/>
            <a:ext cx="2432162" cy="560448"/>
          </a:xfrm>
          <a:prstGeom prst="rect">
            <a:avLst/>
          </a:prstGeom>
          <a:noFill/>
        </p:spPr>
        <p:txBody>
          <a:bodyPr wrap="square" lIns="0" tIns="0" rIns="0" bIns="0" rtlCol="0">
            <a:spAutoFit/>
          </a:bodyPr>
          <a:lstStyle/>
          <a:p>
            <a:pPr defTabSz="929953"/>
            <a:r>
              <a:rPr lang="en-US" sz="714" dirty="0" smtClean="0">
                <a:solidFill>
                  <a:prstClr val="black">
                    <a:lumMod val="75000"/>
                    <a:lumOff val="25000"/>
                  </a:prstClr>
                </a:solidFill>
                <a:latin typeface="Segoe UI" pitchFamily="34" charset="0"/>
                <a:ea typeface="Segoe UI" pitchFamily="34" charset="0"/>
                <a:cs typeface="Segoe UI" pitchFamily="34" charset="0"/>
              </a:rPr>
              <a:t>Item Description goes here Shoreditch dreamcatcher mlkshk tattooed voluptate magna raw denim gluten-free, aliqua banh mi narwhal fixie scenester sapiente. Carles ex ethnic blog, hoodie proident occupy veniam irure laboris dolor laborum. </a:t>
            </a:r>
          </a:p>
        </p:txBody>
      </p:sp>
      <p:grpSp>
        <p:nvGrpSpPr>
          <p:cNvPr id="109" name="Group 108"/>
          <p:cNvGrpSpPr/>
          <p:nvPr userDrawn="1"/>
        </p:nvGrpSpPr>
        <p:grpSpPr>
          <a:xfrm>
            <a:off x="9233644" y="5395767"/>
            <a:ext cx="665214" cy="207401"/>
            <a:chOff x="5835872" y="4398900"/>
            <a:chExt cx="489103" cy="203353"/>
          </a:xfrm>
        </p:grpSpPr>
        <p:sp>
          <p:nvSpPr>
            <p:cNvPr id="110" name="Oval 109"/>
            <p:cNvSpPr>
              <a:spLocks noChangeAspect="1"/>
            </p:cNvSpPr>
            <p:nvPr/>
          </p:nvSpPr>
          <p:spPr>
            <a:xfrm>
              <a:off x="612162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endParaRPr lang="en-US" sz="1020" dirty="0">
                <a:solidFill>
                  <a:prstClr val="white">
                    <a:lumMod val="50000"/>
                  </a:prstClr>
                </a:solidFill>
                <a:latin typeface="Segoe UI Light" pitchFamily="34" charset="0"/>
              </a:endParaRPr>
            </a:p>
          </p:txBody>
        </p:sp>
        <p:sp>
          <p:nvSpPr>
            <p:cNvPr id="111" name="Oval 110"/>
            <p:cNvSpPr>
              <a:spLocks noChangeAspect="1"/>
            </p:cNvSpPr>
            <p:nvPr userDrawn="1"/>
          </p:nvSpPr>
          <p:spPr>
            <a:xfrm>
              <a:off x="583587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pic>
          <p:nvPicPr>
            <p:cNvPr id="112" name="Picture 10"/>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63306" y="4466326"/>
              <a:ext cx="119984" cy="8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917735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tegories_CreateNew_Wiz1">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61" name="Group 60"/>
          <p:cNvGrpSpPr/>
          <p:nvPr userDrawn="1"/>
        </p:nvGrpSpPr>
        <p:grpSpPr>
          <a:xfrm>
            <a:off x="824993" y="1750460"/>
            <a:ext cx="1683518" cy="339878"/>
            <a:chOff x="606581" y="1236233"/>
            <a:chExt cx="1237818" cy="333244"/>
          </a:xfrm>
        </p:grpSpPr>
        <p:sp>
          <p:nvSpPr>
            <p:cNvPr id="62" name="Rectangle 61"/>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64" name="Group 63"/>
          <p:cNvGrpSpPr/>
          <p:nvPr userDrawn="1"/>
        </p:nvGrpSpPr>
        <p:grpSpPr>
          <a:xfrm>
            <a:off x="649258" y="1704146"/>
            <a:ext cx="1865471" cy="432504"/>
            <a:chOff x="477371" y="1670883"/>
            <a:chExt cx="1371600" cy="424062"/>
          </a:xfrm>
        </p:grpSpPr>
        <p:sp>
          <p:nvSpPr>
            <p:cNvPr id="65" name="Rectangle 64"/>
            <p:cNvSpPr/>
            <p:nvPr userDrawn="1"/>
          </p:nvSpPr>
          <p:spPr>
            <a:xfrm>
              <a:off x="477371" y="1670883"/>
              <a:ext cx="1371600" cy="424062"/>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66" name="Rectangle 65"/>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2" name="Group 1"/>
          <p:cNvGrpSpPr/>
          <p:nvPr userDrawn="1"/>
        </p:nvGrpSpPr>
        <p:grpSpPr>
          <a:xfrm>
            <a:off x="8819952" y="1492165"/>
            <a:ext cx="457662" cy="3320068"/>
            <a:chOff x="6484925" y="1463040"/>
            <a:chExt cx="336499" cy="3255264"/>
          </a:xfrm>
        </p:grpSpPr>
        <p:sp>
          <p:nvSpPr>
            <p:cNvPr id="37" name="Rectangle 36"/>
            <p:cNvSpPr/>
            <p:nvPr/>
          </p:nvSpPr>
          <p:spPr>
            <a:xfrm>
              <a:off x="6484925" y="1463040"/>
              <a:ext cx="336499" cy="3255264"/>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9" name="Oval 38"/>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a:solidFill>
                    <a:prstClr val="white"/>
                  </a:solidFill>
                  <a:latin typeface="Segoe UI Light" pitchFamily="34" charset="0"/>
                </a:rPr>
                <a:t>2</a:t>
              </a:r>
            </a:p>
          </p:txBody>
        </p:sp>
      </p:grpSp>
      <p:grpSp>
        <p:nvGrpSpPr>
          <p:cNvPr id="3" name="Group 2"/>
          <p:cNvGrpSpPr/>
          <p:nvPr userDrawn="1"/>
        </p:nvGrpSpPr>
        <p:grpSpPr>
          <a:xfrm>
            <a:off x="3158868" y="1492165"/>
            <a:ext cx="5661084" cy="3320068"/>
            <a:chOff x="2322576" y="1463040"/>
            <a:chExt cx="4162349" cy="3255264"/>
          </a:xfrm>
        </p:grpSpPr>
        <p:sp>
          <p:nvSpPr>
            <p:cNvPr id="35" name="Rectangle 34"/>
            <p:cNvSpPr/>
            <p:nvPr/>
          </p:nvSpPr>
          <p:spPr>
            <a:xfrm>
              <a:off x="2322576" y="1463040"/>
              <a:ext cx="4162349" cy="325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6" name="Oval 35"/>
            <p:cNvSpPr>
              <a:spLocks noChangeAspect="1"/>
            </p:cNvSpPr>
            <p:nvPr/>
          </p:nvSpPr>
          <p:spPr>
            <a:xfrm>
              <a:off x="2503119" y="4417387"/>
              <a:ext cx="184866" cy="18486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rPr>
                <a:t>1</a:t>
              </a:r>
              <a:endParaRPr lang="en-US" sz="816" dirty="0">
                <a:solidFill>
                  <a:prstClr val="white">
                    <a:lumMod val="50000"/>
                  </a:prstClr>
                </a:solidFill>
                <a:latin typeface="Segoe UI Light" pitchFamily="34" charset="0"/>
              </a:endParaRPr>
            </a:p>
          </p:txBody>
        </p:sp>
        <p:sp>
          <p:nvSpPr>
            <p:cNvPr id="56" name="Oval 55"/>
            <p:cNvSpPr>
              <a:spLocks noChangeAspect="1"/>
            </p:cNvSpPr>
            <p:nvPr/>
          </p:nvSpPr>
          <p:spPr>
            <a:xfrm>
              <a:off x="612162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sp>
          <p:nvSpPr>
            <p:cNvPr id="57" name="TextBox 56"/>
            <p:cNvSpPr txBox="1"/>
            <p:nvPr/>
          </p:nvSpPr>
          <p:spPr>
            <a:xfrm>
              <a:off x="6290718" y="1576837"/>
              <a:ext cx="78147" cy="141257"/>
            </a:xfrm>
            <a:prstGeom prst="rect">
              <a:avLst/>
            </a:prstGeom>
            <a:noFill/>
          </p:spPr>
          <p:txBody>
            <a:bodyPr wrap="none" lIns="0" tIns="0" rIns="0" bIns="0" rtlCol="0">
              <a:spAutoFit/>
            </a:bodyPr>
            <a:lstStyle/>
            <a:p>
              <a:pPr algn="r" defTabSz="929953"/>
              <a:r>
                <a:rPr lang="en-US" sz="918" cap="all" dirty="0" smtClean="0">
                  <a:solidFill>
                    <a:prstClr val="white">
                      <a:lumMod val="50000"/>
                    </a:prstClr>
                  </a:solidFill>
                  <a:latin typeface="Segoe UI Semibold" pitchFamily="34" charset="0"/>
                  <a:ea typeface="Segoe UI" pitchFamily="34" charset="0"/>
                  <a:cs typeface="Segoe UI" pitchFamily="34" charset="0"/>
                  <a:sym typeface="Wingdings 2"/>
                </a:rPr>
                <a:t></a:t>
              </a:r>
              <a:endParaRPr lang="en-US" sz="918" cap="all" dirty="0">
                <a:solidFill>
                  <a:prstClr val="white">
                    <a:lumMod val="50000"/>
                  </a:prstClr>
                </a:solidFill>
                <a:latin typeface="Segoe UI Semibold" pitchFamily="34" charset="0"/>
                <a:ea typeface="Segoe UI" pitchFamily="34" charset="0"/>
                <a:cs typeface="Segoe UI" pitchFamily="34" charset="0"/>
              </a:endParaRPr>
            </a:p>
          </p:txBody>
        </p:sp>
      </p:grpSp>
      <p:grpSp>
        <p:nvGrpSpPr>
          <p:cNvPr id="58" name="Group 57"/>
          <p:cNvGrpSpPr/>
          <p:nvPr userDrawn="1"/>
        </p:nvGrpSpPr>
        <p:grpSpPr>
          <a:xfrm>
            <a:off x="9275403" y="1492165"/>
            <a:ext cx="457662" cy="3320068"/>
            <a:chOff x="6484925" y="1463040"/>
            <a:chExt cx="336499" cy="3255264"/>
          </a:xfrm>
        </p:grpSpPr>
        <p:sp>
          <p:nvSpPr>
            <p:cNvPr id="59" name="Rectangle 58"/>
            <p:cNvSpPr/>
            <p:nvPr/>
          </p:nvSpPr>
          <p:spPr>
            <a:xfrm>
              <a:off x="6484925" y="1463040"/>
              <a:ext cx="336499" cy="325526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60" name="Oval 59"/>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3</a:t>
              </a:r>
              <a:endParaRPr lang="en-US" sz="816" dirty="0">
                <a:solidFill>
                  <a:prstClr val="white"/>
                </a:solidFill>
                <a:latin typeface="Segoe UI Light" pitchFamily="34" charset="0"/>
              </a:endParaRPr>
            </a:p>
          </p:txBody>
        </p:sp>
      </p:grpSp>
    </p:spTree>
    <p:extLst>
      <p:ext uri="{BB962C8B-B14F-4D97-AF65-F5344CB8AC3E}">
        <p14:creationId xmlns:p14="http://schemas.microsoft.com/office/powerpoint/2010/main" val="35262190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tegories_CreateNew_Wiz2">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62" name="Group 61"/>
          <p:cNvGrpSpPr/>
          <p:nvPr userDrawn="1"/>
        </p:nvGrpSpPr>
        <p:grpSpPr>
          <a:xfrm>
            <a:off x="824993" y="1750460"/>
            <a:ext cx="1683518" cy="339878"/>
            <a:chOff x="606581" y="1236233"/>
            <a:chExt cx="1237818" cy="333244"/>
          </a:xfrm>
        </p:grpSpPr>
        <p:sp>
          <p:nvSpPr>
            <p:cNvPr id="63" name="Rectangle 62"/>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4" name="Picture 63"/>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65" name="Group 64"/>
          <p:cNvGrpSpPr/>
          <p:nvPr userDrawn="1"/>
        </p:nvGrpSpPr>
        <p:grpSpPr>
          <a:xfrm>
            <a:off x="649258" y="1704146"/>
            <a:ext cx="1865471" cy="432504"/>
            <a:chOff x="477371" y="1670883"/>
            <a:chExt cx="1371600" cy="424062"/>
          </a:xfrm>
        </p:grpSpPr>
        <p:sp>
          <p:nvSpPr>
            <p:cNvPr id="66" name="Rectangle 65"/>
            <p:cNvSpPr/>
            <p:nvPr userDrawn="1"/>
          </p:nvSpPr>
          <p:spPr>
            <a:xfrm>
              <a:off x="477371" y="1670883"/>
              <a:ext cx="1371600" cy="424062"/>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67" name="Rectangle 66"/>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35" name="Rectangle 34"/>
          <p:cNvSpPr/>
          <p:nvPr/>
        </p:nvSpPr>
        <p:spPr>
          <a:xfrm>
            <a:off x="3158868" y="1492165"/>
            <a:ext cx="5661084" cy="3320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36" name="Oval 35"/>
          <p:cNvSpPr>
            <a:spLocks noChangeAspect="1"/>
          </p:cNvSpPr>
          <p:nvPr/>
        </p:nvSpPr>
        <p:spPr>
          <a:xfrm>
            <a:off x="3404415" y="4505326"/>
            <a:ext cx="251431" cy="18854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rPr>
              <a:t>2</a:t>
            </a:r>
            <a:endParaRPr lang="en-US" sz="816" dirty="0">
              <a:solidFill>
                <a:prstClr val="white">
                  <a:lumMod val="50000"/>
                </a:prstClr>
              </a:solidFill>
              <a:latin typeface="Segoe UI Light" pitchFamily="34" charset="0"/>
            </a:endParaRPr>
          </a:p>
        </p:txBody>
      </p:sp>
      <p:grpSp>
        <p:nvGrpSpPr>
          <p:cNvPr id="2" name="Group 1"/>
          <p:cNvGrpSpPr/>
          <p:nvPr userDrawn="1"/>
        </p:nvGrpSpPr>
        <p:grpSpPr>
          <a:xfrm>
            <a:off x="2701206" y="1492165"/>
            <a:ext cx="457662" cy="3320068"/>
            <a:chOff x="6484925" y="1463040"/>
            <a:chExt cx="336499" cy="3255264"/>
          </a:xfrm>
        </p:grpSpPr>
        <p:sp>
          <p:nvSpPr>
            <p:cNvPr id="37" name="Rectangle 36"/>
            <p:cNvSpPr/>
            <p:nvPr/>
          </p:nvSpPr>
          <p:spPr>
            <a:xfrm>
              <a:off x="6484925" y="1463040"/>
              <a:ext cx="336499" cy="3255264"/>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9" name="Oval 38"/>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1</a:t>
              </a:r>
              <a:endParaRPr lang="en-US" sz="816" dirty="0">
                <a:solidFill>
                  <a:prstClr val="white"/>
                </a:solidFill>
                <a:latin typeface="Segoe UI Light" pitchFamily="34" charset="0"/>
              </a:endParaRPr>
            </a:p>
          </p:txBody>
        </p:sp>
      </p:grpSp>
      <p:sp>
        <p:nvSpPr>
          <p:cNvPr id="56" name="Oval 55"/>
          <p:cNvSpPr>
            <a:spLocks noChangeAspect="1"/>
          </p:cNvSpPr>
          <p:nvPr/>
        </p:nvSpPr>
        <p:spPr>
          <a:xfrm>
            <a:off x="8325837" y="4486478"/>
            <a:ext cx="276574" cy="207401"/>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sp>
        <p:nvSpPr>
          <p:cNvPr id="57" name="TextBox 56"/>
          <p:cNvSpPr txBox="1"/>
          <p:nvPr/>
        </p:nvSpPr>
        <p:spPr>
          <a:xfrm>
            <a:off x="8555816" y="1608233"/>
            <a:ext cx="106285" cy="144069"/>
          </a:xfrm>
          <a:prstGeom prst="rect">
            <a:avLst/>
          </a:prstGeom>
          <a:noFill/>
        </p:spPr>
        <p:txBody>
          <a:bodyPr wrap="none" lIns="0" tIns="0" rIns="0" bIns="0" rtlCol="0">
            <a:spAutoFit/>
          </a:bodyPr>
          <a:lstStyle/>
          <a:p>
            <a:pPr algn="r" defTabSz="929953"/>
            <a:r>
              <a:rPr lang="en-US" sz="918" cap="all" dirty="0" smtClean="0">
                <a:solidFill>
                  <a:prstClr val="white">
                    <a:lumMod val="50000"/>
                  </a:prstClr>
                </a:solidFill>
                <a:latin typeface="Segoe UI Semibold" pitchFamily="34" charset="0"/>
                <a:ea typeface="Segoe UI" pitchFamily="34" charset="0"/>
                <a:cs typeface="Segoe UI" pitchFamily="34" charset="0"/>
                <a:sym typeface="Wingdings 2"/>
              </a:rPr>
              <a:t></a:t>
            </a:r>
            <a:endParaRPr lang="en-US" sz="918" cap="all" dirty="0">
              <a:solidFill>
                <a:prstClr val="white">
                  <a:lumMod val="50000"/>
                </a:prstClr>
              </a:solidFill>
              <a:latin typeface="Segoe UI Semibold" pitchFamily="34" charset="0"/>
              <a:ea typeface="Segoe UI" pitchFamily="34" charset="0"/>
              <a:cs typeface="Segoe UI" pitchFamily="34" charset="0"/>
            </a:endParaRPr>
          </a:p>
        </p:txBody>
      </p:sp>
      <p:grpSp>
        <p:nvGrpSpPr>
          <p:cNvPr id="58" name="Group 57"/>
          <p:cNvGrpSpPr/>
          <p:nvPr userDrawn="1"/>
        </p:nvGrpSpPr>
        <p:grpSpPr>
          <a:xfrm>
            <a:off x="8817743" y="1492165"/>
            <a:ext cx="457662" cy="3320068"/>
            <a:chOff x="6484925" y="1463040"/>
            <a:chExt cx="336499" cy="3255264"/>
          </a:xfrm>
        </p:grpSpPr>
        <p:sp>
          <p:nvSpPr>
            <p:cNvPr id="59" name="Rectangle 58"/>
            <p:cNvSpPr/>
            <p:nvPr/>
          </p:nvSpPr>
          <p:spPr>
            <a:xfrm>
              <a:off x="6484925" y="1463040"/>
              <a:ext cx="336499" cy="325526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60" name="Oval 59"/>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3</a:t>
              </a:r>
              <a:endParaRPr lang="en-US" sz="816" dirty="0">
                <a:solidFill>
                  <a:prstClr val="white"/>
                </a:solidFill>
                <a:latin typeface="Segoe UI Light" pitchFamily="34" charset="0"/>
              </a:endParaRPr>
            </a:p>
          </p:txBody>
        </p:sp>
      </p:grpSp>
      <p:sp>
        <p:nvSpPr>
          <p:cNvPr id="61" name="Oval 60"/>
          <p:cNvSpPr>
            <a:spLocks noChangeAspect="1"/>
          </p:cNvSpPr>
          <p:nvPr userDrawn="1"/>
        </p:nvSpPr>
        <p:spPr>
          <a:xfrm>
            <a:off x="7937195" y="4486478"/>
            <a:ext cx="276574" cy="207401"/>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spTree>
    <p:extLst>
      <p:ext uri="{BB962C8B-B14F-4D97-AF65-F5344CB8AC3E}">
        <p14:creationId xmlns:p14="http://schemas.microsoft.com/office/powerpoint/2010/main" val="25552789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tegories_CreateNew_Wiz3">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sp>
        <p:nvSpPr>
          <p:cNvPr id="38" name="Rectangle 37"/>
          <p:cNvSpPr/>
          <p:nvPr userDrawn="1"/>
        </p:nvSpPr>
        <p:spPr>
          <a:xfrm>
            <a:off x="2875025" y="1290459"/>
            <a:ext cx="116288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46" name="Table 45"/>
          <p:cNvGraphicFramePr>
            <a:graphicFrameLocks noGrp="1"/>
          </p:cNvGraphicFramePr>
          <p:nvPr userDrawn="1">
            <p:extLst/>
          </p:nvPr>
        </p:nvGraphicFramePr>
        <p:xfrm>
          <a:off x="2973171" y="1784431"/>
          <a:ext cx="8157441" cy="3873408"/>
        </p:xfrm>
        <a:graphic>
          <a:graphicData uri="http://schemas.openxmlformats.org/drawingml/2006/table">
            <a:tbl>
              <a:tblPr firstRow="1" bandRow="1">
                <a:tableStyleId>{5C22544A-7EE6-4342-B048-85BDC9FD1C3A}</a:tableStyleId>
              </a:tblPr>
              <a:tblGrid>
                <a:gridCol w="2079148"/>
                <a:gridCol w="328184"/>
                <a:gridCol w="1437527"/>
                <a:gridCol w="1437527"/>
                <a:gridCol w="1437527"/>
                <a:gridCol w="1119741"/>
                <a:gridCol w="317787"/>
              </a:tblGrid>
              <a:tr h="276672">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NAME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sym typeface="Wingdings 3"/>
                        </a:rPr>
                        <a:t></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STATUS</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TYPE</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SUBSCRIPTION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cap="all" baseline="0" dirty="0" smtClean="0">
                          <a:solidFill>
                            <a:schemeClr val="tx1">
                              <a:lumMod val="75000"/>
                              <a:lumOff val="25000"/>
                            </a:schemeClr>
                          </a:solidFill>
                          <a:latin typeface="Segoe UI Semibold" pitchFamily="34" charset="0"/>
                          <a:ea typeface="Segoe UI" pitchFamily="34" charset="0"/>
                          <a:cs typeface="Segoe UI" pitchFamily="34" charset="0"/>
                        </a:rPr>
                        <a:t>LOCATION</a:t>
                      </a:r>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700" b="0" cap="all" baseline="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Blackhawk</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Cloud App</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Freezing Fog</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Web Site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Gold Dragon</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Virtual Machine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Argyle Dancer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Storage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Frozen Lover</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Database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76672">
                <a:tc gridSpan="2">
                  <a:txBody>
                    <a:bodyPr/>
                    <a:lstStyle/>
                    <a:p>
                      <a:pPr algn="l"/>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Jasmine</a:t>
                      </a:r>
                      <a:r>
                        <a:rPr lang="en-US" sz="700" b="0" baseline="0" dirty="0" smtClean="0">
                          <a:solidFill>
                            <a:schemeClr val="tx1">
                              <a:lumMod val="75000"/>
                              <a:lumOff val="25000"/>
                            </a:schemeClr>
                          </a:solidFill>
                          <a:latin typeface="Segoe UI Semibold" pitchFamily="34" charset="0"/>
                          <a:ea typeface="Segoe UI" pitchFamily="34" charset="0"/>
                          <a:cs typeface="Segoe UI" pitchFamily="34" charset="0"/>
                        </a:rPr>
                        <a:t> Poet</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186547"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r>
                        <a:rPr lang="en-US" sz="700" b="0" cap="all" baseline="0" dirty="0" smtClean="0">
                          <a:solidFill>
                            <a:schemeClr val="tx1">
                              <a:lumMod val="75000"/>
                              <a:lumOff val="25000"/>
                            </a:schemeClr>
                          </a:solidFill>
                          <a:latin typeface="Segoe UI" pitchFamily="34" charset="0"/>
                          <a:ea typeface="Segoe UI" pitchFamily="34" charset="0"/>
                          <a:cs typeface="Segoe UI" pitchFamily="34" charset="0"/>
                        </a:rPr>
                        <a:t>Running</a:t>
                      </a:r>
                      <a:endParaRPr lang="en-US" sz="700" b="0" cap="all" baseline="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Network</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700" b="0" smtClean="0">
                          <a:solidFill>
                            <a:schemeClr val="tx1">
                              <a:lumMod val="75000"/>
                              <a:lumOff val="25000"/>
                            </a:schemeClr>
                          </a:solidFill>
                          <a:latin typeface="Segoe UI" pitchFamily="34" charset="0"/>
                          <a:ea typeface="Segoe UI" pitchFamily="34" charset="0"/>
                          <a:cs typeface="Segoe UI" pitchFamily="34" charset="0"/>
                        </a:rPr>
                        <a:t>Default</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Anywhere US</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87055"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47" name="Picture 14" descr="Search 512x512.png"/>
          <p:cNvPicPr>
            <a:picLocks noChangeAspect="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897460" y="1844538"/>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Rectangle 47"/>
          <p:cNvSpPr/>
          <p:nvPr userDrawn="1"/>
        </p:nvSpPr>
        <p:spPr>
          <a:xfrm>
            <a:off x="2973175" y="5430482"/>
            <a:ext cx="8157437" cy="33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graphicFrame>
        <p:nvGraphicFramePr>
          <p:cNvPr id="49" name="Table 48"/>
          <p:cNvGraphicFramePr>
            <a:graphicFrameLocks noGrp="1"/>
          </p:cNvGraphicFramePr>
          <p:nvPr userDrawn="1">
            <p:extLst/>
          </p:nvPr>
        </p:nvGraphicFramePr>
        <p:xfrm>
          <a:off x="3011149" y="5434876"/>
          <a:ext cx="4078720" cy="276672"/>
        </p:xfrm>
        <a:graphic>
          <a:graphicData uri="http://schemas.openxmlformats.org/drawingml/2006/table">
            <a:tbl>
              <a:tblPr firstRow="1" bandRow="1">
                <a:tableStyleId>{5C22544A-7EE6-4342-B048-85BDC9FD1C3A}</a:tableStyleId>
              </a:tblPr>
              <a:tblGrid>
                <a:gridCol w="4078720"/>
              </a:tblGrid>
              <a:tr h="276672">
                <a:tc>
                  <a:txBody>
                    <a:bodyPr/>
                    <a:lstStyle/>
                    <a:p>
                      <a:pPr algn="l"/>
                      <a:r>
                        <a:rPr lang="en-US" sz="700" b="0" dirty="0" smtClean="0">
                          <a:solidFill>
                            <a:schemeClr val="tx1">
                              <a:lumMod val="75000"/>
                              <a:lumOff val="25000"/>
                            </a:schemeClr>
                          </a:solidFill>
                          <a:latin typeface="Segoe UI" pitchFamily="34" charset="0"/>
                          <a:ea typeface="Segoe UI" pitchFamily="34" charset="0"/>
                          <a:cs typeface="Segoe UI" pitchFamily="34" charset="0"/>
                        </a:rPr>
                        <a:t>1002</a:t>
                      </a:r>
                      <a:r>
                        <a:rPr lang="en-US" sz="700" b="0" baseline="0" dirty="0" smtClean="0">
                          <a:solidFill>
                            <a:schemeClr val="tx1">
                              <a:lumMod val="75000"/>
                              <a:lumOff val="25000"/>
                            </a:schemeClr>
                          </a:solidFill>
                          <a:latin typeface="Segoe UI" pitchFamily="34" charset="0"/>
                          <a:ea typeface="Segoe UI" pitchFamily="34" charset="0"/>
                          <a:cs typeface="Segoe UI" pitchFamily="34" charset="0"/>
                        </a:rPr>
                        <a:t> Items, 12 per Page</a:t>
                      </a:r>
                      <a:endParaRPr lang="en-US" sz="700" b="0" dirty="0">
                        <a:solidFill>
                          <a:schemeClr val="tx1">
                            <a:lumMod val="75000"/>
                            <a:lumOff val="25000"/>
                          </a:schemeClr>
                        </a:solidFill>
                        <a:latin typeface="Segoe UI" pitchFamily="34" charset="0"/>
                        <a:ea typeface="Segoe UI" pitchFamily="34" charset="0"/>
                        <a:cs typeface="Segoe UI" pitchFamily="34" charset="0"/>
                      </a:endParaRPr>
                    </a:p>
                  </a:txBody>
                  <a:tcPr marL="37309" marR="87055" marT="83934" marB="8393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0" name="Table 49"/>
          <p:cNvGraphicFramePr>
            <a:graphicFrameLocks noGrp="1"/>
          </p:cNvGraphicFramePr>
          <p:nvPr userDrawn="1">
            <p:extLst/>
          </p:nvPr>
        </p:nvGraphicFramePr>
        <p:xfrm>
          <a:off x="9097938" y="5440174"/>
          <a:ext cx="2039581" cy="276672"/>
        </p:xfrm>
        <a:graphic>
          <a:graphicData uri="http://schemas.openxmlformats.org/drawingml/2006/table">
            <a:tbl>
              <a:tblPr firstRow="1" bandRow="1">
                <a:tableStyleId>{5C22544A-7EE6-4342-B048-85BDC9FD1C3A}</a:tableStyleId>
              </a:tblPr>
              <a:tblGrid>
                <a:gridCol w="298475"/>
                <a:gridCol w="621824"/>
                <a:gridCol w="373094"/>
                <a:gridCol w="373094"/>
                <a:gridCol w="373094"/>
              </a:tblGrid>
              <a:tr h="276672">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1</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700" b="0" dirty="0" smtClean="0">
                          <a:solidFill>
                            <a:schemeClr val="tx1">
                              <a:lumMod val="75000"/>
                              <a:lumOff val="25000"/>
                            </a:schemeClr>
                          </a:solidFill>
                          <a:latin typeface="Segoe UI Semibold" pitchFamily="34" charset="0"/>
                          <a:ea typeface="Segoe UI" pitchFamily="34" charset="0"/>
                          <a:cs typeface="Segoe UI" pitchFamily="34" charset="0"/>
                        </a:rPr>
                        <a:t>20</a:t>
                      </a:r>
                      <a:endParaRPr lang="en-US" sz="700" b="0" dirty="0">
                        <a:solidFill>
                          <a:schemeClr val="tx1">
                            <a:lumMod val="75000"/>
                            <a:lumOff val="2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bg1">
                              <a:lumMod val="85000"/>
                            </a:schemeClr>
                          </a:solidFill>
                          <a:latin typeface="Segoe UI Semibold" pitchFamily="34" charset="0"/>
                          <a:ea typeface="Segoe UI" pitchFamily="34" charset="0"/>
                          <a:cs typeface="Segoe UI" pitchFamily="34" charset="0"/>
                          <a:sym typeface="Wingdings 3"/>
                        </a:rPr>
                        <a:t></a:t>
                      </a:r>
                      <a:endParaRPr lang="en-US" sz="700" b="0" dirty="0">
                        <a:solidFill>
                          <a:schemeClr val="bg1">
                            <a:lumMod val="85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b="0" dirty="0" smtClean="0">
                          <a:solidFill>
                            <a:schemeClr val="tx1">
                              <a:lumMod val="50000"/>
                              <a:lumOff val="50000"/>
                            </a:schemeClr>
                          </a:solidFill>
                          <a:latin typeface="Segoe UI Semibold" pitchFamily="34" charset="0"/>
                          <a:ea typeface="Segoe UI" pitchFamily="34" charset="0"/>
                          <a:cs typeface="Segoe UI" pitchFamily="34" charset="0"/>
                          <a:sym typeface="Wingdings 3"/>
                        </a:rPr>
                        <a:t></a:t>
                      </a:r>
                      <a:endParaRPr lang="en-US" sz="700" b="0" dirty="0">
                        <a:solidFill>
                          <a:schemeClr val="tx1">
                            <a:lumMod val="50000"/>
                            <a:lumOff val="50000"/>
                          </a:schemeClr>
                        </a:solidFill>
                        <a:latin typeface="Segoe UI Semibold" pitchFamily="34" charset="0"/>
                        <a:ea typeface="Segoe UI" pitchFamily="34" charset="0"/>
                        <a:cs typeface="Segoe UI" pitchFamily="34" charset="0"/>
                      </a:endParaRPr>
                    </a:p>
                  </a:txBody>
                  <a:tcPr marL="87055" marR="87055" marT="83934" marB="8393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51" name="Rectangle 50"/>
          <p:cNvSpPr/>
          <p:nvPr userDrawn="1"/>
        </p:nvSpPr>
        <p:spPr>
          <a:xfrm>
            <a:off x="9429051" y="5477478"/>
            <a:ext cx="513903" cy="20206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63" name="Group 62"/>
          <p:cNvGrpSpPr/>
          <p:nvPr userDrawn="1"/>
        </p:nvGrpSpPr>
        <p:grpSpPr>
          <a:xfrm>
            <a:off x="824993" y="1750460"/>
            <a:ext cx="1683518" cy="339878"/>
            <a:chOff x="606581" y="1236233"/>
            <a:chExt cx="1237818" cy="333244"/>
          </a:xfrm>
        </p:grpSpPr>
        <p:sp>
          <p:nvSpPr>
            <p:cNvPr id="64" name="Rectangle 63"/>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5" name="Picture 64"/>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66" name="Group 65"/>
          <p:cNvGrpSpPr/>
          <p:nvPr userDrawn="1"/>
        </p:nvGrpSpPr>
        <p:grpSpPr>
          <a:xfrm>
            <a:off x="649258" y="1704146"/>
            <a:ext cx="1865471" cy="432504"/>
            <a:chOff x="477371" y="1670883"/>
            <a:chExt cx="1371600" cy="424062"/>
          </a:xfrm>
        </p:grpSpPr>
        <p:sp>
          <p:nvSpPr>
            <p:cNvPr id="67" name="Rectangle 66"/>
            <p:cNvSpPr/>
            <p:nvPr userDrawn="1"/>
          </p:nvSpPr>
          <p:spPr>
            <a:xfrm>
              <a:off x="477371" y="1670883"/>
              <a:ext cx="1371600" cy="424062"/>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68" name="Rectangle 67"/>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52" name="Rectangle 51"/>
          <p:cNvSpPr/>
          <p:nvPr userDrawn="1"/>
        </p:nvSpPr>
        <p:spPr>
          <a:xfrm>
            <a:off x="2973175" y="5430482"/>
            <a:ext cx="8157437" cy="9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dirty="0">
              <a:solidFill>
                <a:prstClr val="white"/>
              </a:solidFill>
            </a:endParaRPr>
          </a:p>
        </p:txBody>
      </p:sp>
      <p:sp>
        <p:nvSpPr>
          <p:cNvPr id="33" name="Rectangle 32"/>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35" name="Rectangle 34"/>
          <p:cNvSpPr/>
          <p:nvPr/>
        </p:nvSpPr>
        <p:spPr>
          <a:xfrm>
            <a:off x="3158868" y="1492165"/>
            <a:ext cx="5661084" cy="3320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36" name="Oval 35"/>
          <p:cNvSpPr>
            <a:spLocks noChangeAspect="1"/>
          </p:cNvSpPr>
          <p:nvPr/>
        </p:nvSpPr>
        <p:spPr>
          <a:xfrm>
            <a:off x="3404415" y="4505326"/>
            <a:ext cx="251431" cy="18854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rPr>
              <a:t>3</a:t>
            </a:r>
            <a:endParaRPr lang="en-US" sz="816" dirty="0">
              <a:solidFill>
                <a:prstClr val="white">
                  <a:lumMod val="50000"/>
                </a:prstClr>
              </a:solidFill>
              <a:latin typeface="Segoe UI Light" pitchFamily="34" charset="0"/>
            </a:endParaRPr>
          </a:p>
        </p:txBody>
      </p:sp>
      <p:grpSp>
        <p:nvGrpSpPr>
          <p:cNvPr id="2" name="Group 1"/>
          <p:cNvGrpSpPr/>
          <p:nvPr userDrawn="1"/>
        </p:nvGrpSpPr>
        <p:grpSpPr>
          <a:xfrm>
            <a:off x="2243547" y="1492165"/>
            <a:ext cx="457662" cy="3320068"/>
            <a:chOff x="6484925" y="1463040"/>
            <a:chExt cx="336499" cy="3255264"/>
          </a:xfrm>
          <a:solidFill>
            <a:srgbClr val="27AAE1"/>
          </a:solidFill>
        </p:grpSpPr>
        <p:sp>
          <p:nvSpPr>
            <p:cNvPr id="37" name="Rectangle 36"/>
            <p:cNvSpPr/>
            <p:nvPr/>
          </p:nvSpPr>
          <p:spPr>
            <a:xfrm>
              <a:off x="6484925" y="1463040"/>
              <a:ext cx="336499" cy="3255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9" name="Oval 38"/>
            <p:cNvSpPr>
              <a:spLocks noChangeAspect="1"/>
            </p:cNvSpPr>
            <p:nvPr/>
          </p:nvSpPr>
          <p:spPr>
            <a:xfrm>
              <a:off x="6560741" y="4417387"/>
              <a:ext cx="184866" cy="184866"/>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1</a:t>
              </a:r>
              <a:endParaRPr lang="en-US" sz="816" dirty="0">
                <a:solidFill>
                  <a:prstClr val="white"/>
                </a:solidFill>
                <a:latin typeface="Segoe UI Light" pitchFamily="34" charset="0"/>
              </a:endParaRPr>
            </a:p>
          </p:txBody>
        </p:sp>
      </p:grpSp>
      <p:sp>
        <p:nvSpPr>
          <p:cNvPr id="57" name="TextBox 56"/>
          <p:cNvSpPr txBox="1"/>
          <p:nvPr/>
        </p:nvSpPr>
        <p:spPr>
          <a:xfrm>
            <a:off x="8555816" y="1608233"/>
            <a:ext cx="106285" cy="144069"/>
          </a:xfrm>
          <a:prstGeom prst="rect">
            <a:avLst/>
          </a:prstGeom>
          <a:noFill/>
        </p:spPr>
        <p:txBody>
          <a:bodyPr wrap="none" lIns="0" tIns="0" rIns="0" bIns="0" rtlCol="0">
            <a:spAutoFit/>
          </a:bodyPr>
          <a:lstStyle/>
          <a:p>
            <a:pPr algn="r" defTabSz="929953"/>
            <a:r>
              <a:rPr lang="en-US" sz="918" cap="all" dirty="0" smtClean="0">
                <a:solidFill>
                  <a:prstClr val="white">
                    <a:lumMod val="50000"/>
                  </a:prstClr>
                </a:solidFill>
                <a:latin typeface="Segoe UI Semibold" pitchFamily="34" charset="0"/>
                <a:ea typeface="Segoe UI" pitchFamily="34" charset="0"/>
                <a:cs typeface="Segoe UI" pitchFamily="34" charset="0"/>
                <a:sym typeface="Wingdings 2"/>
              </a:rPr>
              <a:t></a:t>
            </a:r>
            <a:endParaRPr lang="en-US" sz="918" cap="all" dirty="0">
              <a:solidFill>
                <a:prstClr val="white">
                  <a:lumMod val="50000"/>
                </a:prstClr>
              </a:solidFill>
              <a:latin typeface="Segoe UI Semibold" pitchFamily="34" charset="0"/>
              <a:ea typeface="Segoe UI" pitchFamily="34" charset="0"/>
              <a:cs typeface="Segoe UI" pitchFamily="34" charset="0"/>
            </a:endParaRPr>
          </a:p>
        </p:txBody>
      </p:sp>
      <p:grpSp>
        <p:nvGrpSpPr>
          <p:cNvPr id="58" name="Group 57"/>
          <p:cNvGrpSpPr/>
          <p:nvPr userDrawn="1"/>
        </p:nvGrpSpPr>
        <p:grpSpPr>
          <a:xfrm>
            <a:off x="2701206" y="1492165"/>
            <a:ext cx="457662" cy="3320068"/>
            <a:chOff x="6484925" y="1463040"/>
            <a:chExt cx="336499" cy="3255264"/>
          </a:xfrm>
        </p:grpSpPr>
        <p:sp>
          <p:nvSpPr>
            <p:cNvPr id="59" name="Rectangle 58"/>
            <p:cNvSpPr/>
            <p:nvPr/>
          </p:nvSpPr>
          <p:spPr>
            <a:xfrm>
              <a:off x="6484925" y="1463040"/>
              <a:ext cx="336499" cy="3255264"/>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60" name="Oval 59"/>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2</a:t>
              </a:r>
              <a:endParaRPr lang="en-US" sz="816" dirty="0">
                <a:solidFill>
                  <a:prstClr val="white"/>
                </a:solidFill>
                <a:latin typeface="Segoe UI Light" pitchFamily="34" charset="0"/>
              </a:endParaRPr>
            </a:p>
          </p:txBody>
        </p:sp>
      </p:grpSp>
      <p:grpSp>
        <p:nvGrpSpPr>
          <p:cNvPr id="7" name="Group 6"/>
          <p:cNvGrpSpPr/>
          <p:nvPr userDrawn="1"/>
        </p:nvGrpSpPr>
        <p:grpSpPr>
          <a:xfrm>
            <a:off x="7937197" y="4486478"/>
            <a:ext cx="665214" cy="207401"/>
            <a:chOff x="5835872" y="4398900"/>
            <a:chExt cx="489103" cy="203353"/>
          </a:xfrm>
        </p:grpSpPr>
        <p:sp>
          <p:nvSpPr>
            <p:cNvPr id="56" name="Oval 55"/>
            <p:cNvSpPr>
              <a:spLocks noChangeAspect="1"/>
            </p:cNvSpPr>
            <p:nvPr/>
          </p:nvSpPr>
          <p:spPr>
            <a:xfrm>
              <a:off x="612162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endParaRPr lang="en-US" sz="1020" dirty="0">
                <a:solidFill>
                  <a:prstClr val="white">
                    <a:lumMod val="50000"/>
                  </a:prstClr>
                </a:solidFill>
                <a:latin typeface="Segoe UI Light" pitchFamily="34" charset="0"/>
              </a:endParaRPr>
            </a:p>
          </p:txBody>
        </p:sp>
        <p:sp>
          <p:nvSpPr>
            <p:cNvPr id="61" name="Oval 60"/>
            <p:cNvSpPr>
              <a:spLocks noChangeAspect="1"/>
            </p:cNvSpPr>
            <p:nvPr userDrawn="1"/>
          </p:nvSpPr>
          <p:spPr>
            <a:xfrm>
              <a:off x="583587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pic>
          <p:nvPicPr>
            <p:cNvPr id="62" name="Picture 10"/>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63306" y="4466326"/>
              <a:ext cx="119984" cy="8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519264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tegories_All Resources_Blank">
    <p:spTree>
      <p:nvGrpSpPr>
        <p:cNvPr id="1" name=""/>
        <p:cNvGrpSpPr/>
        <p:nvPr/>
      </p:nvGrpSpPr>
      <p:grpSpPr>
        <a:xfrm>
          <a:off x="0" y="0"/>
          <a:ext cx="0" cy="0"/>
          <a:chOff x="0" y="0"/>
          <a:chExt cx="0" cy="0"/>
        </a:xfrm>
      </p:grpSpPr>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grpSp>
        <p:nvGrpSpPr>
          <p:cNvPr id="32" name="Group 31"/>
          <p:cNvGrpSpPr/>
          <p:nvPr userDrawn="1"/>
        </p:nvGrpSpPr>
        <p:grpSpPr>
          <a:xfrm>
            <a:off x="824993" y="1750460"/>
            <a:ext cx="1683518" cy="339878"/>
            <a:chOff x="606581" y="1236233"/>
            <a:chExt cx="1237818" cy="333244"/>
          </a:xfrm>
        </p:grpSpPr>
        <p:sp>
          <p:nvSpPr>
            <p:cNvPr id="33" name="Rectangle 32"/>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35" name="Group 34"/>
          <p:cNvGrpSpPr/>
          <p:nvPr userDrawn="1"/>
        </p:nvGrpSpPr>
        <p:grpSpPr>
          <a:xfrm>
            <a:off x="649258" y="1704146"/>
            <a:ext cx="1865471" cy="432504"/>
            <a:chOff x="477371" y="1670883"/>
            <a:chExt cx="1371600" cy="424062"/>
          </a:xfrm>
        </p:grpSpPr>
        <p:sp>
          <p:nvSpPr>
            <p:cNvPr id="36" name="Rectangle 35"/>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7" name="Rectangle 36"/>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Tree>
    <p:extLst>
      <p:ext uri="{BB962C8B-B14F-4D97-AF65-F5344CB8AC3E}">
        <p14:creationId xmlns:p14="http://schemas.microsoft.com/office/powerpoint/2010/main" val="21736227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tegories_YourResource">
    <p:spTree>
      <p:nvGrpSpPr>
        <p:cNvPr id="1" name=""/>
        <p:cNvGrpSpPr/>
        <p:nvPr/>
      </p:nvGrpSpPr>
      <p:grpSpPr>
        <a:xfrm>
          <a:off x="0" y="0"/>
          <a:ext cx="0" cy="0"/>
          <a:chOff x="0" y="0"/>
          <a:chExt cx="0" cy="0"/>
        </a:xfrm>
      </p:grpSpPr>
      <p:grpSp>
        <p:nvGrpSpPr>
          <p:cNvPr id="4" name="Group 3"/>
          <p:cNvGrpSpPr/>
          <p:nvPr userDrawn="1"/>
        </p:nvGrpSpPr>
        <p:grpSpPr>
          <a:xfrm>
            <a:off x="824993" y="1750460"/>
            <a:ext cx="1683518" cy="339878"/>
            <a:chOff x="606581" y="1236233"/>
            <a:chExt cx="1237818" cy="333244"/>
          </a:xfrm>
        </p:grpSpPr>
        <p:sp>
          <p:nvSpPr>
            <p:cNvPr id="5" name="Rectangle 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pic>
        <p:nvPicPr>
          <p:cNvPr id="49"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877679" y="4808736"/>
            <a:ext cx="397490" cy="296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 name="Group 40"/>
          <p:cNvGrpSpPr/>
          <p:nvPr userDrawn="1"/>
        </p:nvGrpSpPr>
        <p:grpSpPr>
          <a:xfrm>
            <a:off x="649258" y="4742274"/>
            <a:ext cx="1865471" cy="432504"/>
            <a:chOff x="477371" y="1670883"/>
            <a:chExt cx="1371600" cy="424062"/>
          </a:xfrm>
        </p:grpSpPr>
        <p:sp>
          <p:nvSpPr>
            <p:cNvPr id="42" name="Rectangle 41"/>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3" name="Rectangle 4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32" name="Rectangle 31"/>
          <p:cNvSpPr/>
          <p:nvPr userDrawn="1"/>
        </p:nvSpPr>
        <p:spPr>
          <a:xfrm>
            <a:off x="1276141" y="4839868"/>
            <a:ext cx="1232375" cy="2062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5270" tIns="46620" rIns="93244" bIns="46620"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BIZTALK</a:t>
            </a:r>
          </a:p>
        </p:txBody>
      </p:sp>
      <p:sp>
        <p:nvSpPr>
          <p:cNvPr id="33" name="Rectangle 32"/>
          <p:cNvSpPr/>
          <p:nvPr userDrawn="1"/>
        </p:nvSpPr>
        <p:spPr>
          <a:xfrm>
            <a:off x="10104642"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31605734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ategories_YourResource">
    <p:spTree>
      <p:nvGrpSpPr>
        <p:cNvPr id="1" name=""/>
        <p:cNvGrpSpPr/>
        <p:nvPr/>
      </p:nvGrpSpPr>
      <p:grpSpPr>
        <a:xfrm>
          <a:off x="0" y="0"/>
          <a:ext cx="0" cy="0"/>
          <a:chOff x="0" y="0"/>
          <a:chExt cx="0" cy="0"/>
        </a:xfrm>
      </p:grpSpPr>
      <p:sp>
        <p:nvSpPr>
          <p:cNvPr id="47" name="Rectangle 46"/>
          <p:cNvSpPr/>
          <p:nvPr userDrawn="1"/>
        </p:nvSpPr>
        <p:spPr>
          <a:xfrm>
            <a:off x="1276141" y="4839868"/>
            <a:ext cx="1232375" cy="2062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5270" tIns="46620" rIns="93244" bIns="46620"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BIZTALK services</a:t>
            </a:r>
          </a:p>
        </p:txBody>
      </p:sp>
      <p:grpSp>
        <p:nvGrpSpPr>
          <p:cNvPr id="4" name="Group 3"/>
          <p:cNvGrpSpPr/>
          <p:nvPr userDrawn="1"/>
        </p:nvGrpSpPr>
        <p:grpSpPr>
          <a:xfrm>
            <a:off x="824993" y="1750460"/>
            <a:ext cx="1683518" cy="339878"/>
            <a:chOff x="606581" y="1236233"/>
            <a:chExt cx="1237818" cy="333244"/>
          </a:xfrm>
        </p:grpSpPr>
        <p:sp>
          <p:nvSpPr>
            <p:cNvPr id="5" name="Rectangle 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pic>
        <p:nvPicPr>
          <p:cNvPr id="49"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877679" y="4808736"/>
            <a:ext cx="397490" cy="296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 name="Group 40"/>
          <p:cNvGrpSpPr/>
          <p:nvPr userDrawn="1"/>
        </p:nvGrpSpPr>
        <p:grpSpPr>
          <a:xfrm>
            <a:off x="649258" y="4742274"/>
            <a:ext cx="1865471" cy="432504"/>
            <a:chOff x="477371" y="1670883"/>
            <a:chExt cx="1371600" cy="424062"/>
          </a:xfrm>
        </p:grpSpPr>
        <p:sp>
          <p:nvSpPr>
            <p:cNvPr id="42" name="Rectangle 41"/>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3" name="Rectangle 4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32" name="Rectangle 31"/>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33" name="Group 32"/>
          <p:cNvGrpSpPr/>
          <p:nvPr userDrawn="1"/>
        </p:nvGrpSpPr>
        <p:grpSpPr>
          <a:xfrm>
            <a:off x="8819952" y="1492165"/>
            <a:ext cx="457662" cy="3320068"/>
            <a:chOff x="6484925" y="1463040"/>
            <a:chExt cx="336499" cy="3255264"/>
          </a:xfrm>
        </p:grpSpPr>
        <p:sp>
          <p:nvSpPr>
            <p:cNvPr id="34" name="Rectangle 33"/>
            <p:cNvSpPr/>
            <p:nvPr/>
          </p:nvSpPr>
          <p:spPr>
            <a:xfrm>
              <a:off x="6484925" y="1463040"/>
              <a:ext cx="336499" cy="3255264"/>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5" name="Oval 34"/>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a:solidFill>
                    <a:prstClr val="white"/>
                  </a:solidFill>
                  <a:latin typeface="Segoe UI Light" pitchFamily="34" charset="0"/>
                </a:rPr>
                <a:t>2</a:t>
              </a:r>
            </a:p>
          </p:txBody>
        </p:sp>
      </p:grpSp>
      <p:grpSp>
        <p:nvGrpSpPr>
          <p:cNvPr id="36" name="Group 35"/>
          <p:cNvGrpSpPr/>
          <p:nvPr userDrawn="1"/>
        </p:nvGrpSpPr>
        <p:grpSpPr>
          <a:xfrm>
            <a:off x="3158868" y="1492165"/>
            <a:ext cx="5661084" cy="3320068"/>
            <a:chOff x="2322576" y="1463040"/>
            <a:chExt cx="4162349" cy="3255264"/>
          </a:xfrm>
        </p:grpSpPr>
        <p:sp>
          <p:nvSpPr>
            <p:cNvPr id="37" name="Rectangle 36"/>
            <p:cNvSpPr/>
            <p:nvPr/>
          </p:nvSpPr>
          <p:spPr>
            <a:xfrm>
              <a:off x="2322576" y="1463040"/>
              <a:ext cx="4162349" cy="325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8" name="Oval 37"/>
            <p:cNvSpPr>
              <a:spLocks noChangeAspect="1"/>
            </p:cNvSpPr>
            <p:nvPr/>
          </p:nvSpPr>
          <p:spPr>
            <a:xfrm>
              <a:off x="2503119" y="4417387"/>
              <a:ext cx="184866" cy="18486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rPr>
                <a:t>1</a:t>
              </a:r>
              <a:endParaRPr lang="en-US" sz="816" dirty="0">
                <a:solidFill>
                  <a:prstClr val="white">
                    <a:lumMod val="50000"/>
                  </a:prstClr>
                </a:solidFill>
                <a:latin typeface="Segoe UI Light" pitchFamily="34" charset="0"/>
              </a:endParaRPr>
            </a:p>
          </p:txBody>
        </p:sp>
        <p:sp>
          <p:nvSpPr>
            <p:cNvPr id="39" name="Oval 38"/>
            <p:cNvSpPr>
              <a:spLocks noChangeAspect="1"/>
            </p:cNvSpPr>
            <p:nvPr/>
          </p:nvSpPr>
          <p:spPr>
            <a:xfrm>
              <a:off x="612162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sp>
          <p:nvSpPr>
            <p:cNvPr id="40" name="TextBox 39"/>
            <p:cNvSpPr txBox="1"/>
            <p:nvPr/>
          </p:nvSpPr>
          <p:spPr>
            <a:xfrm>
              <a:off x="6290718" y="1576837"/>
              <a:ext cx="78147" cy="141257"/>
            </a:xfrm>
            <a:prstGeom prst="rect">
              <a:avLst/>
            </a:prstGeom>
            <a:noFill/>
          </p:spPr>
          <p:txBody>
            <a:bodyPr wrap="none" lIns="0" tIns="0" rIns="0" bIns="0" rtlCol="0">
              <a:spAutoFit/>
            </a:bodyPr>
            <a:lstStyle/>
            <a:p>
              <a:pPr algn="r" defTabSz="929953"/>
              <a:r>
                <a:rPr lang="en-US" sz="918" cap="all" dirty="0" smtClean="0">
                  <a:solidFill>
                    <a:prstClr val="white">
                      <a:lumMod val="50000"/>
                    </a:prstClr>
                  </a:solidFill>
                  <a:latin typeface="Segoe UI Semibold" pitchFamily="34" charset="0"/>
                  <a:ea typeface="Segoe UI" pitchFamily="34" charset="0"/>
                  <a:cs typeface="Segoe UI" pitchFamily="34" charset="0"/>
                  <a:sym typeface="Wingdings 2"/>
                </a:rPr>
                <a:t></a:t>
              </a:r>
              <a:endParaRPr lang="en-US" sz="918" cap="all" dirty="0">
                <a:solidFill>
                  <a:prstClr val="white">
                    <a:lumMod val="50000"/>
                  </a:prstClr>
                </a:solidFill>
                <a:latin typeface="Segoe UI Semibold" pitchFamily="34" charset="0"/>
                <a:ea typeface="Segoe UI" pitchFamily="34" charset="0"/>
                <a:cs typeface="Segoe UI" pitchFamily="34" charset="0"/>
              </a:endParaRPr>
            </a:p>
          </p:txBody>
        </p:sp>
      </p:grpSp>
      <p:grpSp>
        <p:nvGrpSpPr>
          <p:cNvPr id="44" name="Group 43"/>
          <p:cNvGrpSpPr/>
          <p:nvPr userDrawn="1"/>
        </p:nvGrpSpPr>
        <p:grpSpPr>
          <a:xfrm>
            <a:off x="9275403" y="1492165"/>
            <a:ext cx="457662" cy="3320068"/>
            <a:chOff x="6484925" y="1463040"/>
            <a:chExt cx="336499" cy="3255264"/>
          </a:xfrm>
        </p:grpSpPr>
        <p:sp>
          <p:nvSpPr>
            <p:cNvPr id="45" name="Rectangle 44"/>
            <p:cNvSpPr/>
            <p:nvPr/>
          </p:nvSpPr>
          <p:spPr>
            <a:xfrm>
              <a:off x="6484925" y="1463040"/>
              <a:ext cx="336499" cy="325526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6" name="Oval 45"/>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3</a:t>
              </a:r>
              <a:endParaRPr lang="en-US" sz="816" dirty="0">
                <a:solidFill>
                  <a:prstClr val="white"/>
                </a:solidFill>
                <a:latin typeface="Segoe UI Light" pitchFamily="34" charset="0"/>
              </a:endParaRPr>
            </a:p>
          </p:txBody>
        </p:sp>
      </p:grpSp>
    </p:spTree>
    <p:extLst>
      <p:ext uri="{BB962C8B-B14F-4D97-AF65-F5344CB8AC3E}">
        <p14:creationId xmlns:p14="http://schemas.microsoft.com/office/powerpoint/2010/main" val="247751558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ategories_YourResource">
    <p:spTree>
      <p:nvGrpSpPr>
        <p:cNvPr id="1" name=""/>
        <p:cNvGrpSpPr/>
        <p:nvPr/>
      </p:nvGrpSpPr>
      <p:grpSpPr>
        <a:xfrm>
          <a:off x="0" y="0"/>
          <a:ext cx="0" cy="0"/>
          <a:chOff x="0" y="0"/>
          <a:chExt cx="0" cy="0"/>
        </a:xfrm>
      </p:grpSpPr>
      <p:sp>
        <p:nvSpPr>
          <p:cNvPr id="45" name="Rectangle 44"/>
          <p:cNvSpPr/>
          <p:nvPr userDrawn="1"/>
        </p:nvSpPr>
        <p:spPr>
          <a:xfrm>
            <a:off x="1276141" y="4839868"/>
            <a:ext cx="1232375" cy="2062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5270" tIns="46620" rIns="93244" bIns="46620"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BIZTALK services</a:t>
            </a:r>
          </a:p>
        </p:txBody>
      </p:sp>
      <p:grpSp>
        <p:nvGrpSpPr>
          <p:cNvPr id="4" name="Group 3"/>
          <p:cNvGrpSpPr/>
          <p:nvPr userDrawn="1"/>
        </p:nvGrpSpPr>
        <p:grpSpPr>
          <a:xfrm>
            <a:off x="824993" y="1750460"/>
            <a:ext cx="1683518" cy="339878"/>
            <a:chOff x="606581" y="1236233"/>
            <a:chExt cx="1237818" cy="333244"/>
          </a:xfrm>
        </p:grpSpPr>
        <p:sp>
          <p:nvSpPr>
            <p:cNvPr id="5" name="Rectangle 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pic>
        <p:nvPicPr>
          <p:cNvPr id="49"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877679" y="4808736"/>
            <a:ext cx="397490" cy="296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 name="Group 40"/>
          <p:cNvGrpSpPr/>
          <p:nvPr userDrawn="1"/>
        </p:nvGrpSpPr>
        <p:grpSpPr>
          <a:xfrm>
            <a:off x="649258" y="4742274"/>
            <a:ext cx="1865471" cy="432504"/>
            <a:chOff x="477371" y="1670883"/>
            <a:chExt cx="1371600" cy="424062"/>
          </a:xfrm>
        </p:grpSpPr>
        <p:sp>
          <p:nvSpPr>
            <p:cNvPr id="42" name="Rectangle 41"/>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3" name="Rectangle 4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32" name="Rectangle 31"/>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33" name="Rectangle 32"/>
          <p:cNvSpPr/>
          <p:nvPr userDrawn="1"/>
        </p:nvSpPr>
        <p:spPr>
          <a:xfrm>
            <a:off x="3158868" y="1492165"/>
            <a:ext cx="5661084" cy="3320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34" name="Group 33"/>
          <p:cNvGrpSpPr/>
          <p:nvPr userDrawn="1"/>
        </p:nvGrpSpPr>
        <p:grpSpPr>
          <a:xfrm>
            <a:off x="2701206" y="1492165"/>
            <a:ext cx="457662" cy="3320068"/>
            <a:chOff x="6484925" y="1463040"/>
            <a:chExt cx="336499" cy="3255264"/>
          </a:xfrm>
        </p:grpSpPr>
        <p:sp>
          <p:nvSpPr>
            <p:cNvPr id="35" name="Rectangle 34"/>
            <p:cNvSpPr/>
            <p:nvPr/>
          </p:nvSpPr>
          <p:spPr>
            <a:xfrm>
              <a:off x="6484925" y="1463040"/>
              <a:ext cx="336499" cy="3255264"/>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6" name="Oval 35"/>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1</a:t>
              </a:r>
              <a:endParaRPr lang="en-US" sz="816" dirty="0">
                <a:solidFill>
                  <a:prstClr val="white"/>
                </a:solidFill>
                <a:latin typeface="Segoe UI Light" pitchFamily="34" charset="0"/>
              </a:endParaRPr>
            </a:p>
          </p:txBody>
        </p:sp>
      </p:grpSp>
      <p:sp>
        <p:nvSpPr>
          <p:cNvPr id="37" name="Oval 36"/>
          <p:cNvSpPr>
            <a:spLocks noChangeAspect="1"/>
          </p:cNvSpPr>
          <p:nvPr userDrawn="1"/>
        </p:nvSpPr>
        <p:spPr>
          <a:xfrm>
            <a:off x="8325837" y="4486478"/>
            <a:ext cx="276574" cy="207401"/>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grpSp>
        <p:nvGrpSpPr>
          <p:cNvPr id="38" name="Group 37"/>
          <p:cNvGrpSpPr/>
          <p:nvPr userDrawn="1"/>
        </p:nvGrpSpPr>
        <p:grpSpPr>
          <a:xfrm>
            <a:off x="8817743" y="1492165"/>
            <a:ext cx="457662" cy="3320068"/>
            <a:chOff x="6484925" y="1463040"/>
            <a:chExt cx="336499" cy="3255264"/>
          </a:xfrm>
        </p:grpSpPr>
        <p:sp>
          <p:nvSpPr>
            <p:cNvPr id="39" name="Rectangle 38"/>
            <p:cNvSpPr/>
            <p:nvPr/>
          </p:nvSpPr>
          <p:spPr>
            <a:xfrm>
              <a:off x="6484925" y="1463040"/>
              <a:ext cx="336499" cy="325526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0" name="Oval 39"/>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3</a:t>
              </a:r>
              <a:endParaRPr lang="en-US" sz="816" dirty="0">
                <a:solidFill>
                  <a:prstClr val="white"/>
                </a:solidFill>
                <a:latin typeface="Segoe UI Light" pitchFamily="34" charset="0"/>
              </a:endParaRPr>
            </a:p>
          </p:txBody>
        </p:sp>
      </p:grpSp>
      <p:sp>
        <p:nvSpPr>
          <p:cNvPr id="44" name="Oval 43"/>
          <p:cNvSpPr>
            <a:spLocks noChangeAspect="1"/>
          </p:cNvSpPr>
          <p:nvPr userDrawn="1"/>
        </p:nvSpPr>
        <p:spPr>
          <a:xfrm>
            <a:off x="7937195" y="4486478"/>
            <a:ext cx="276574" cy="207401"/>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spTree>
    <p:extLst>
      <p:ext uri="{BB962C8B-B14F-4D97-AF65-F5344CB8AC3E}">
        <p14:creationId xmlns:p14="http://schemas.microsoft.com/office/powerpoint/2010/main" val="11973467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ategories_YourResource">
    <p:spTree>
      <p:nvGrpSpPr>
        <p:cNvPr id="1" name=""/>
        <p:cNvGrpSpPr/>
        <p:nvPr/>
      </p:nvGrpSpPr>
      <p:grpSpPr>
        <a:xfrm>
          <a:off x="0" y="0"/>
          <a:ext cx="0" cy="0"/>
          <a:chOff x="0" y="0"/>
          <a:chExt cx="0" cy="0"/>
        </a:xfrm>
      </p:grpSpPr>
      <p:sp>
        <p:nvSpPr>
          <p:cNvPr id="59" name="Rectangle 58"/>
          <p:cNvSpPr/>
          <p:nvPr userDrawn="1"/>
        </p:nvSpPr>
        <p:spPr>
          <a:xfrm>
            <a:off x="1276141" y="4839868"/>
            <a:ext cx="1232375" cy="2062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5270" tIns="46620" rIns="93244" bIns="46620"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BIZTALK services</a:t>
            </a:r>
          </a:p>
        </p:txBody>
      </p:sp>
      <p:grpSp>
        <p:nvGrpSpPr>
          <p:cNvPr id="4" name="Group 3"/>
          <p:cNvGrpSpPr/>
          <p:nvPr userDrawn="1"/>
        </p:nvGrpSpPr>
        <p:grpSpPr>
          <a:xfrm>
            <a:off x="824993" y="1750460"/>
            <a:ext cx="1683518" cy="339878"/>
            <a:chOff x="606581" y="1236233"/>
            <a:chExt cx="1237818" cy="333244"/>
          </a:xfrm>
        </p:grpSpPr>
        <p:sp>
          <p:nvSpPr>
            <p:cNvPr id="5" name="Rectangle 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All</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Resources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33" t="11330" r="84547" b="82791"/>
            <a:stretch/>
          </p:blipFill>
          <p:spPr>
            <a:xfrm>
              <a:off x="606581" y="1236233"/>
              <a:ext cx="330620" cy="333244"/>
            </a:xfrm>
            <a:prstGeom prst="rect">
              <a:avLst/>
            </a:prstGeom>
          </p:spPr>
        </p:pic>
      </p:grpSp>
      <p:grpSp>
        <p:nvGrpSpPr>
          <p:cNvPr id="14" name="Group 13"/>
          <p:cNvGrpSpPr/>
          <p:nvPr userDrawn="1"/>
        </p:nvGrpSpPr>
        <p:grpSpPr>
          <a:xfrm>
            <a:off x="824993" y="2185988"/>
            <a:ext cx="1683518" cy="333828"/>
            <a:chOff x="606581" y="1243772"/>
            <a:chExt cx="1237818" cy="327312"/>
          </a:xfrm>
        </p:grpSpPr>
        <p:sp>
          <p:nvSpPr>
            <p:cNvPr id="15" name="Rectangle 14"/>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Web</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SITES</a:t>
              </a:r>
              <a:endParaRPr lang="en-US" sz="714" b="1" cap="all" dirty="0">
                <a:solidFill>
                  <a:prstClr val="black">
                    <a:lumMod val="65000"/>
                    <a:lumOff val="35000"/>
                  </a:prstClr>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233" t="23037" r="84547" b="71189"/>
            <a:stretch/>
          </p:blipFill>
          <p:spPr>
            <a:xfrm>
              <a:off x="606581" y="1243772"/>
              <a:ext cx="330620" cy="327312"/>
            </a:xfrm>
            <a:prstGeom prst="rect">
              <a:avLst/>
            </a:prstGeom>
          </p:spPr>
        </p:pic>
      </p:grpSp>
      <p:grpSp>
        <p:nvGrpSpPr>
          <p:cNvPr id="17" name="Group 16"/>
          <p:cNvGrpSpPr/>
          <p:nvPr userDrawn="1"/>
        </p:nvGrpSpPr>
        <p:grpSpPr>
          <a:xfrm>
            <a:off x="824993" y="2626990"/>
            <a:ext cx="1683518" cy="313905"/>
            <a:chOff x="606581" y="1248967"/>
            <a:chExt cx="1237818" cy="307778"/>
          </a:xfrm>
        </p:grpSpPr>
        <p:sp>
          <p:nvSpPr>
            <p:cNvPr id="18" name="Rectangle 17"/>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Virtual machines</a:t>
              </a: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0233" t="34839" r="84547" b="59732"/>
            <a:stretch/>
          </p:blipFill>
          <p:spPr>
            <a:xfrm>
              <a:off x="606581" y="1248967"/>
              <a:ext cx="330620" cy="307778"/>
            </a:xfrm>
            <a:prstGeom prst="rect">
              <a:avLst/>
            </a:prstGeom>
          </p:spPr>
        </p:pic>
      </p:grpSp>
      <p:grpSp>
        <p:nvGrpSpPr>
          <p:cNvPr id="20" name="Group 19"/>
          <p:cNvGrpSpPr/>
          <p:nvPr userDrawn="1"/>
        </p:nvGrpSpPr>
        <p:grpSpPr>
          <a:xfrm>
            <a:off x="824993" y="3054002"/>
            <a:ext cx="1683518" cy="318351"/>
            <a:chOff x="606581" y="1246787"/>
            <a:chExt cx="1237818" cy="312137"/>
          </a:xfrm>
        </p:grpSpPr>
        <p:sp>
          <p:nvSpPr>
            <p:cNvPr id="21" name="Rectangle 20"/>
            <p:cNvSpPr/>
            <p:nvPr/>
          </p:nvSpPr>
          <p:spPr>
            <a:xfrm>
              <a:off x="938287" y="1246787"/>
              <a:ext cx="906112" cy="3121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Cloud </a:t>
              </a:r>
            </a:p>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apps</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0233" t="46884" r="84547" b="48381"/>
            <a:stretch/>
          </p:blipFill>
          <p:spPr>
            <a:xfrm>
              <a:off x="606581" y="1255833"/>
              <a:ext cx="330620" cy="268410"/>
            </a:xfrm>
            <a:prstGeom prst="rect">
              <a:avLst/>
            </a:prstGeom>
          </p:spPr>
        </p:pic>
      </p:grpSp>
      <p:grpSp>
        <p:nvGrpSpPr>
          <p:cNvPr id="23" name="Group 22"/>
          <p:cNvGrpSpPr/>
          <p:nvPr userDrawn="1"/>
        </p:nvGrpSpPr>
        <p:grpSpPr>
          <a:xfrm>
            <a:off x="824993" y="3479721"/>
            <a:ext cx="1683518" cy="334810"/>
            <a:chOff x="606581" y="1245067"/>
            <a:chExt cx="1237818" cy="328275"/>
          </a:xfrm>
        </p:grpSpPr>
        <p:sp>
          <p:nvSpPr>
            <p:cNvPr id="24" name="Rectangle 23"/>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storage</a:t>
              </a:r>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0233" t="58476" r="84547" b="35733"/>
            <a:stretch/>
          </p:blipFill>
          <p:spPr>
            <a:xfrm>
              <a:off x="606581" y="1245067"/>
              <a:ext cx="330620" cy="328275"/>
            </a:xfrm>
            <a:prstGeom prst="rect">
              <a:avLst/>
            </a:prstGeom>
          </p:spPr>
        </p:pic>
      </p:grpSp>
      <p:grpSp>
        <p:nvGrpSpPr>
          <p:cNvPr id="26" name="Group 25"/>
          <p:cNvGrpSpPr/>
          <p:nvPr userDrawn="1"/>
        </p:nvGrpSpPr>
        <p:grpSpPr>
          <a:xfrm>
            <a:off x="824993" y="3933909"/>
            <a:ext cx="1683518" cy="291438"/>
            <a:chOff x="606581" y="1259980"/>
            <a:chExt cx="1237818" cy="285749"/>
          </a:xfrm>
        </p:grpSpPr>
        <p:sp>
          <p:nvSpPr>
            <p:cNvPr id="27" name="Rectangle 26"/>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network</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10233" t="70465" r="84547" b="24494"/>
            <a:stretch/>
          </p:blipFill>
          <p:spPr>
            <a:xfrm>
              <a:off x="606581" y="1259980"/>
              <a:ext cx="330620" cy="285749"/>
            </a:xfrm>
            <a:prstGeom prst="rect">
              <a:avLst/>
            </a:prstGeom>
          </p:spPr>
        </p:pic>
      </p:grpSp>
      <p:grpSp>
        <p:nvGrpSpPr>
          <p:cNvPr id="29" name="Group 28"/>
          <p:cNvGrpSpPr/>
          <p:nvPr userDrawn="1"/>
        </p:nvGrpSpPr>
        <p:grpSpPr>
          <a:xfrm>
            <a:off x="824993" y="4356908"/>
            <a:ext cx="1683518" cy="310867"/>
            <a:chOff x="606581" y="1250455"/>
            <a:chExt cx="1237818" cy="304799"/>
          </a:xfrm>
        </p:grpSpPr>
        <p:sp>
          <p:nvSpPr>
            <p:cNvPr id="30" name="Rectangle 29"/>
            <p:cNvSpPr/>
            <p:nvPr/>
          </p:nvSpPr>
          <p:spPr>
            <a:xfrm>
              <a:off x="938287" y="1301738"/>
              <a:ext cx="906112"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4008" rtlCol="0" anchor="ctr">
              <a:spAutoFit/>
            </a:bodyPr>
            <a:lstStyle/>
            <a:p>
              <a:pPr defTabSz="929953"/>
              <a:r>
                <a:rPr lang="en-US" sz="714" b="1" cap="all" dirty="0" smtClean="0">
                  <a:solidFill>
                    <a:prstClr val="black">
                      <a:lumMod val="65000"/>
                      <a:lumOff val="35000"/>
                    </a:prstClr>
                  </a:solidFill>
                  <a:latin typeface="Segoe UI" pitchFamily="34" charset="0"/>
                  <a:ea typeface="Segoe UI" pitchFamily="34" charset="0"/>
                  <a:cs typeface="Segoe UI" pitchFamily="34" charset="0"/>
                </a:rPr>
                <a:t>database</a:t>
              </a:r>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0233" t="82127" r="84547" b="12496"/>
            <a:stretch/>
          </p:blipFill>
          <p:spPr>
            <a:xfrm>
              <a:off x="606581" y="1250455"/>
              <a:ext cx="330620" cy="304799"/>
            </a:xfrm>
            <a:prstGeom prst="rect">
              <a:avLst/>
            </a:prstGeom>
          </p:spPr>
        </p:pic>
      </p:grpSp>
      <p:pic>
        <p:nvPicPr>
          <p:cNvPr id="49"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877679" y="4808736"/>
            <a:ext cx="397490" cy="296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 name="Group 40"/>
          <p:cNvGrpSpPr/>
          <p:nvPr userDrawn="1"/>
        </p:nvGrpSpPr>
        <p:grpSpPr>
          <a:xfrm>
            <a:off x="649258" y="4742274"/>
            <a:ext cx="1865471" cy="432504"/>
            <a:chOff x="477371" y="1670883"/>
            <a:chExt cx="1371600" cy="424062"/>
          </a:xfrm>
        </p:grpSpPr>
        <p:sp>
          <p:nvSpPr>
            <p:cNvPr id="42" name="Rectangle 41"/>
            <p:cNvSpPr/>
            <p:nvPr userDrawn="1"/>
          </p:nvSpPr>
          <p:spPr>
            <a:xfrm>
              <a:off x="477371" y="1670883"/>
              <a:ext cx="1371600"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3" name="Rectangle 4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46" name="Rectangle 45"/>
          <p:cNvSpPr/>
          <p:nvPr userDrawn="1"/>
        </p:nvSpPr>
        <p:spPr>
          <a:xfrm>
            <a:off x="378071" y="880442"/>
            <a:ext cx="11680335" cy="5394177"/>
          </a:xfrm>
          <a:prstGeom prst="rect">
            <a:avLst/>
          </a:prstGeom>
          <a:gradFill flip="none" rotWithShape="1">
            <a:gsLst>
              <a:gs pos="0">
                <a:schemeClr val="tx1">
                  <a:alpha val="10000"/>
                </a:schemeClr>
              </a:gs>
              <a:gs pos="100000">
                <a:schemeClr val="tx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47" name="Rectangle 46"/>
          <p:cNvSpPr/>
          <p:nvPr userDrawn="1"/>
        </p:nvSpPr>
        <p:spPr>
          <a:xfrm>
            <a:off x="3158868" y="1492165"/>
            <a:ext cx="5661084" cy="3320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pSp>
        <p:nvGrpSpPr>
          <p:cNvPr id="48" name="Group 47"/>
          <p:cNvGrpSpPr/>
          <p:nvPr userDrawn="1"/>
        </p:nvGrpSpPr>
        <p:grpSpPr>
          <a:xfrm>
            <a:off x="2243547" y="1492165"/>
            <a:ext cx="457662" cy="3320068"/>
            <a:chOff x="6484925" y="1463040"/>
            <a:chExt cx="336499" cy="3255264"/>
          </a:xfrm>
          <a:solidFill>
            <a:srgbClr val="27AAE1"/>
          </a:solidFill>
        </p:grpSpPr>
        <p:sp>
          <p:nvSpPr>
            <p:cNvPr id="50" name="Rectangle 49"/>
            <p:cNvSpPr/>
            <p:nvPr/>
          </p:nvSpPr>
          <p:spPr>
            <a:xfrm>
              <a:off x="6484925" y="1463040"/>
              <a:ext cx="336499" cy="3255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51" name="Oval 50"/>
            <p:cNvSpPr>
              <a:spLocks noChangeAspect="1"/>
            </p:cNvSpPr>
            <p:nvPr/>
          </p:nvSpPr>
          <p:spPr>
            <a:xfrm>
              <a:off x="6560741" y="4417387"/>
              <a:ext cx="184866" cy="184866"/>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1</a:t>
              </a:r>
              <a:endParaRPr lang="en-US" sz="816" dirty="0">
                <a:solidFill>
                  <a:prstClr val="white"/>
                </a:solidFill>
                <a:latin typeface="Segoe UI Light" pitchFamily="34" charset="0"/>
              </a:endParaRPr>
            </a:p>
          </p:txBody>
        </p:sp>
      </p:grpSp>
      <p:grpSp>
        <p:nvGrpSpPr>
          <p:cNvPr id="52" name="Group 51"/>
          <p:cNvGrpSpPr/>
          <p:nvPr userDrawn="1"/>
        </p:nvGrpSpPr>
        <p:grpSpPr>
          <a:xfrm>
            <a:off x="2701206" y="1492165"/>
            <a:ext cx="457662" cy="3320068"/>
            <a:chOff x="6484925" y="1463040"/>
            <a:chExt cx="336499" cy="3255264"/>
          </a:xfrm>
        </p:grpSpPr>
        <p:sp>
          <p:nvSpPr>
            <p:cNvPr id="53" name="Rectangle 52"/>
            <p:cNvSpPr/>
            <p:nvPr/>
          </p:nvSpPr>
          <p:spPr>
            <a:xfrm>
              <a:off x="6484925" y="1463040"/>
              <a:ext cx="336499" cy="3255264"/>
            </a:xfrm>
            <a:prstGeom prst="rect">
              <a:avLst/>
            </a:prstGeom>
            <a:solidFill>
              <a:srgbClr val="7AC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54" name="Oval 53"/>
            <p:cNvSpPr>
              <a:spLocks noChangeAspect="1"/>
            </p:cNvSpPr>
            <p:nvPr/>
          </p:nvSpPr>
          <p:spPr>
            <a:xfrm>
              <a:off x="6560741" y="4417387"/>
              <a:ext cx="184866" cy="18486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solidFill>
                  <a:latin typeface="Segoe UI Light" pitchFamily="34" charset="0"/>
                </a:rPr>
                <a:t>2</a:t>
              </a:r>
              <a:endParaRPr lang="en-US" sz="816" dirty="0">
                <a:solidFill>
                  <a:prstClr val="white"/>
                </a:solidFill>
                <a:latin typeface="Segoe UI Light" pitchFamily="34" charset="0"/>
              </a:endParaRPr>
            </a:p>
          </p:txBody>
        </p:sp>
      </p:grpSp>
      <p:grpSp>
        <p:nvGrpSpPr>
          <p:cNvPr id="55" name="Group 54"/>
          <p:cNvGrpSpPr/>
          <p:nvPr userDrawn="1"/>
        </p:nvGrpSpPr>
        <p:grpSpPr>
          <a:xfrm>
            <a:off x="7937197" y="4486478"/>
            <a:ext cx="665214" cy="207401"/>
            <a:chOff x="5835872" y="4398900"/>
            <a:chExt cx="489103" cy="203353"/>
          </a:xfrm>
        </p:grpSpPr>
        <p:sp>
          <p:nvSpPr>
            <p:cNvPr id="56" name="Oval 55"/>
            <p:cNvSpPr>
              <a:spLocks noChangeAspect="1"/>
            </p:cNvSpPr>
            <p:nvPr/>
          </p:nvSpPr>
          <p:spPr>
            <a:xfrm>
              <a:off x="612162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endParaRPr lang="en-US" sz="1020" dirty="0">
                <a:solidFill>
                  <a:prstClr val="white">
                    <a:lumMod val="50000"/>
                  </a:prstClr>
                </a:solidFill>
                <a:latin typeface="Segoe UI Light" pitchFamily="34" charset="0"/>
              </a:endParaRPr>
            </a:p>
          </p:txBody>
        </p:sp>
        <p:sp>
          <p:nvSpPr>
            <p:cNvPr id="57" name="Oval 56"/>
            <p:cNvSpPr>
              <a:spLocks noChangeAspect="1"/>
            </p:cNvSpPr>
            <p:nvPr userDrawn="1"/>
          </p:nvSpPr>
          <p:spPr>
            <a:xfrm>
              <a:off x="5835872" y="4398900"/>
              <a:ext cx="203353" cy="203353"/>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1020" dirty="0" smtClean="0">
                  <a:solidFill>
                    <a:prstClr val="white">
                      <a:lumMod val="50000"/>
                    </a:prstClr>
                  </a:solidFill>
                  <a:latin typeface="Segoe UI Light" pitchFamily="34" charset="0"/>
                  <a:sym typeface="Wingdings 3"/>
                </a:rPr>
                <a:t></a:t>
              </a:r>
              <a:endParaRPr lang="en-US" sz="1020" dirty="0">
                <a:solidFill>
                  <a:prstClr val="white">
                    <a:lumMod val="50000"/>
                  </a:prstClr>
                </a:solidFill>
                <a:latin typeface="Segoe UI Light" pitchFamily="34" charset="0"/>
              </a:endParaRPr>
            </a:p>
          </p:txBody>
        </p:sp>
        <p:pic>
          <p:nvPicPr>
            <p:cNvPr id="58" name="Picture 10"/>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63306" y="4466326"/>
              <a:ext cx="119984" cy="8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774797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4C555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4551" y="1632621"/>
            <a:ext cx="8757351" cy="2354030"/>
          </a:xfrm>
          <a:prstGeom prst="rect">
            <a:avLst/>
          </a:prstGeom>
        </p:spPr>
        <p:txBody>
          <a:bodyPr wrap="square" lIns="91424" tIns="45710" rIns="91424" bIns="45710">
            <a:spAutoFit/>
          </a:bodyPr>
          <a:lstStyle>
            <a:lvl1pPr algn="l">
              <a:defRPr sz="7343" cap="none" baseline="0">
                <a:solidFill>
                  <a:schemeClr val="bg1"/>
                </a:solidFill>
              </a:defRPr>
            </a:lvl1pPr>
          </a:lstStyle>
          <a:p>
            <a:r>
              <a:rPr lang="en-US" dirty="0" smtClean="0"/>
              <a:t>Wireframing Toolkit</a:t>
            </a:r>
            <a:endParaRPr lang="en-US" dirty="0"/>
          </a:p>
        </p:txBody>
      </p:sp>
      <p:sp>
        <p:nvSpPr>
          <p:cNvPr id="3" name="Subtitle 2"/>
          <p:cNvSpPr>
            <a:spLocks noGrp="1"/>
          </p:cNvSpPr>
          <p:nvPr>
            <p:ph type="subTitle" idx="1" hasCustomPrompt="1"/>
          </p:nvPr>
        </p:nvSpPr>
        <p:spPr>
          <a:xfrm>
            <a:off x="673645" y="4388424"/>
            <a:ext cx="8705533" cy="470609"/>
          </a:xfrm>
          <a:prstGeom prst="rect">
            <a:avLst/>
          </a:prstGeom>
        </p:spPr>
        <p:txBody>
          <a:bodyPr lIns="91424" tIns="45710" rIns="91424" bIns="45710">
            <a:spAutoFit/>
          </a:bodyPr>
          <a:lstStyle>
            <a:lvl1pPr marL="0" indent="0" algn="l">
              <a:buNone/>
              <a:defRPr sz="2448" cap="all" baseline="0">
                <a:solidFill>
                  <a:srgbClr val="44C7F4"/>
                </a:solidFill>
              </a:defRPr>
            </a:lvl1pPr>
            <a:lvl2pPr marL="464974" indent="0" algn="ctr">
              <a:buNone/>
              <a:defRPr>
                <a:solidFill>
                  <a:schemeClr val="tx1">
                    <a:tint val="75000"/>
                  </a:schemeClr>
                </a:solidFill>
              </a:defRPr>
            </a:lvl2pPr>
            <a:lvl3pPr marL="929953" indent="0" algn="ctr">
              <a:buNone/>
              <a:defRPr>
                <a:solidFill>
                  <a:schemeClr val="tx1">
                    <a:tint val="75000"/>
                  </a:schemeClr>
                </a:solidFill>
              </a:defRPr>
            </a:lvl3pPr>
            <a:lvl4pPr marL="1394929" indent="0" algn="ctr">
              <a:buNone/>
              <a:defRPr>
                <a:solidFill>
                  <a:schemeClr val="tx1">
                    <a:tint val="75000"/>
                  </a:schemeClr>
                </a:solidFill>
              </a:defRPr>
            </a:lvl4pPr>
            <a:lvl5pPr marL="1859903" indent="0" algn="ctr">
              <a:buNone/>
              <a:defRPr>
                <a:solidFill>
                  <a:schemeClr val="tx1">
                    <a:tint val="75000"/>
                  </a:schemeClr>
                </a:solidFill>
              </a:defRPr>
            </a:lvl5pPr>
            <a:lvl6pPr marL="2324877" indent="0" algn="ctr">
              <a:buNone/>
              <a:defRPr>
                <a:solidFill>
                  <a:schemeClr val="tx1">
                    <a:tint val="75000"/>
                  </a:schemeClr>
                </a:solidFill>
              </a:defRPr>
            </a:lvl6pPr>
            <a:lvl7pPr marL="2789859" indent="0" algn="ctr">
              <a:buNone/>
              <a:defRPr>
                <a:solidFill>
                  <a:schemeClr val="tx1">
                    <a:tint val="75000"/>
                  </a:schemeClr>
                </a:solidFill>
              </a:defRPr>
            </a:lvl7pPr>
            <a:lvl8pPr marL="3254830" indent="0" algn="ctr">
              <a:buNone/>
              <a:defRPr>
                <a:solidFill>
                  <a:schemeClr val="tx1">
                    <a:tint val="75000"/>
                  </a:schemeClr>
                </a:solidFill>
              </a:defRPr>
            </a:lvl8pPr>
            <a:lvl9pPr marL="3719813" indent="0" algn="ctr">
              <a:buNone/>
              <a:defRPr>
                <a:solidFill>
                  <a:schemeClr val="tx1">
                    <a:tint val="75000"/>
                  </a:schemeClr>
                </a:solidFill>
              </a:defRPr>
            </a:lvl9pPr>
          </a:lstStyle>
          <a:p>
            <a:r>
              <a:rPr lang="en-US" dirty="0" smtClean="0"/>
              <a:t>OWNER</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86" y="296644"/>
            <a:ext cx="428536" cy="28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userDrawn="1"/>
        </p:nvSpPr>
        <p:spPr>
          <a:xfrm>
            <a:off x="1209111" y="242900"/>
            <a:ext cx="1843851" cy="414090"/>
          </a:xfrm>
          <a:prstGeom prst="rect">
            <a:avLst/>
          </a:prstGeom>
        </p:spPr>
        <p:txBody>
          <a:bodyPr vert="horz" wrap="none" lIns="92998" tIns="46500" rIns="92998" bIns="46500" rtlCol="0">
            <a:spAutoFit/>
          </a:bodyPr>
          <a:lstStyle>
            <a:lvl1pPr marL="0" indent="0" algn="l" defTabSz="911979" rtl="0" eaLnBrk="1" latinLnBrk="0" hangingPunct="1">
              <a:spcBef>
                <a:spcPct val="20000"/>
              </a:spcBef>
              <a:buFont typeface="Arial" pitchFamily="34" charset="0"/>
              <a:buNone/>
              <a:defRPr sz="2400" kern="1200" cap="none" baseline="0">
                <a:solidFill>
                  <a:srgbClr val="44C7F4"/>
                </a:solidFill>
                <a:latin typeface="Segoe UI" pitchFamily="34" charset="0"/>
                <a:ea typeface="Segoe UI" pitchFamily="34" charset="0"/>
                <a:cs typeface="Segoe UI" pitchFamily="34" charset="0"/>
              </a:defRPr>
            </a:lvl1pPr>
            <a:lvl2pPr marL="455988" indent="0" algn="ctr" defTabSz="911979" rtl="0" eaLnBrk="1" latinLnBrk="0" hangingPunct="1">
              <a:spcBef>
                <a:spcPct val="20000"/>
              </a:spcBef>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1979" indent="0" algn="ctr" defTabSz="911979" rtl="0" eaLnBrk="1" latinLnBrk="0" hangingPunct="1">
              <a:spcBef>
                <a:spcPct val="20000"/>
              </a:spcBef>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67969" indent="0" algn="ctr" defTabSz="911979"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3956" indent="0" algn="ctr" defTabSz="911979"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79943" indent="0" algn="ctr" defTabSz="9119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35938" indent="0" algn="ctr" defTabSz="9119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1924" indent="0" algn="ctr" defTabSz="9119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47918" indent="0" algn="ctr" defTabSz="9119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40" spc="-102" dirty="0" smtClean="0">
                <a:solidFill>
                  <a:prstClr val="white"/>
                </a:solidFill>
              </a:rPr>
              <a:t>Windows Azure</a:t>
            </a:r>
            <a:endParaRPr lang="en-US" sz="2040" spc="-102" dirty="0">
              <a:solidFill>
                <a:prstClr val="white"/>
              </a:solidFill>
            </a:endParaRPr>
          </a:p>
        </p:txBody>
      </p:sp>
    </p:spTree>
    <p:extLst>
      <p:ext uri="{BB962C8B-B14F-4D97-AF65-F5344CB8AC3E}">
        <p14:creationId xmlns:p14="http://schemas.microsoft.com/office/powerpoint/2010/main" val="6991863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stanceAll">
    <p:spTree>
      <p:nvGrpSpPr>
        <p:cNvPr id="1" name=""/>
        <p:cNvGrpSpPr/>
        <p:nvPr/>
      </p:nvGrpSpPr>
      <p:grpSpPr>
        <a:xfrm>
          <a:off x="0" y="0"/>
          <a:ext cx="0" cy="0"/>
          <a:chOff x="0" y="0"/>
          <a:chExt cx="0" cy="0"/>
        </a:xfrm>
      </p:grpSpPr>
      <p:grpSp>
        <p:nvGrpSpPr>
          <p:cNvPr id="11" name="Group 10"/>
          <p:cNvGrpSpPr/>
          <p:nvPr userDrawn="1"/>
        </p:nvGrpSpPr>
        <p:grpSpPr>
          <a:xfrm>
            <a:off x="649266" y="4742274"/>
            <a:ext cx="749845" cy="432504"/>
            <a:chOff x="477371" y="4649710"/>
            <a:chExt cx="551329" cy="424062"/>
          </a:xfrm>
        </p:grpSpPr>
        <p:pic>
          <p:nvPicPr>
            <p:cNvPr id="12" name="Picture 1" descr="3d 512x512.png"/>
            <p:cNvPicPr>
              <a:picLocks noChangeAspect="1"/>
            </p:cNvPicPr>
            <p:nvPr userDrawn="1"/>
          </p:nvPicPr>
          <p:blipFill rotWithShape="1">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 name="Group 12"/>
            <p:cNvGrpSpPr/>
            <p:nvPr userDrawn="1"/>
          </p:nvGrpSpPr>
          <p:grpSpPr>
            <a:xfrm>
              <a:off x="477371" y="4649710"/>
              <a:ext cx="551329" cy="424062"/>
              <a:chOff x="477371" y="1670883"/>
              <a:chExt cx="551329" cy="424062"/>
            </a:xfrm>
          </p:grpSpPr>
          <p:sp>
            <p:nvSpPr>
              <p:cNvPr id="14" name="Rectangle 13"/>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5" name="Rectangle 14"/>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Tree>
    <p:extLst>
      <p:ext uri="{BB962C8B-B14F-4D97-AF65-F5344CB8AC3E}">
        <p14:creationId xmlns:p14="http://schemas.microsoft.com/office/powerpoint/2010/main" val="24807062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ickStart">
    <p:spTree>
      <p:nvGrpSpPr>
        <p:cNvPr id="1" name=""/>
        <p:cNvGrpSpPr/>
        <p:nvPr/>
      </p:nvGrpSpPr>
      <p:grpSpPr>
        <a:xfrm>
          <a:off x="0" y="0"/>
          <a:ext cx="0" cy="0"/>
          <a:chOff x="0" y="0"/>
          <a:chExt cx="0" cy="0"/>
        </a:xfrm>
      </p:grpSpPr>
      <p:sp>
        <p:nvSpPr>
          <p:cNvPr id="4" name="TextBox 3"/>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5" name="TextBox 4"/>
          <p:cNvSpPr txBox="1"/>
          <p:nvPr userDrawn="1"/>
        </p:nvSpPr>
        <p:spPr>
          <a:xfrm>
            <a:off x="5731732"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6" name="TextBox 5"/>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7" name="TextBox 6"/>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pic>
        <p:nvPicPr>
          <p:cNvPr id="8" name="Picture 6" descr="Flash 512x512.png"/>
          <p:cNvPicPr>
            <a:picLocks noChangeAspect="1"/>
          </p:cNvPicPr>
          <p:nvPr userDrawn="1"/>
        </p:nvPicPr>
        <p:blipFill>
          <a:blip r:embed="rId2"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grpSp>
        <p:nvGrpSpPr>
          <p:cNvPr id="22" name="Group 21"/>
          <p:cNvGrpSpPr/>
          <p:nvPr userDrawn="1"/>
        </p:nvGrpSpPr>
        <p:grpSpPr>
          <a:xfrm>
            <a:off x="649266" y="4742274"/>
            <a:ext cx="749845" cy="432504"/>
            <a:chOff x="477371" y="4649710"/>
            <a:chExt cx="551329" cy="424062"/>
          </a:xfrm>
        </p:grpSpPr>
        <p:pic>
          <p:nvPicPr>
            <p:cNvPr id="23" name="Picture 1" descr="3d 512x512.png"/>
            <p:cNvPicPr>
              <a:picLocks noChangeAspect="1"/>
            </p:cNvPicPr>
            <p:nvPr userDrawn="1"/>
          </p:nvPicPr>
          <p:blipFill rotWithShape="1">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4" name="Group 23"/>
            <p:cNvGrpSpPr/>
            <p:nvPr userDrawn="1"/>
          </p:nvGrpSpPr>
          <p:grpSpPr>
            <a:xfrm>
              <a:off x="477371" y="4649710"/>
              <a:ext cx="551329" cy="424062"/>
              <a:chOff x="477371" y="1670883"/>
              <a:chExt cx="551329" cy="424062"/>
            </a:xfrm>
          </p:grpSpPr>
          <p:sp>
            <p:nvSpPr>
              <p:cNvPr id="25" name="Rectangle 24"/>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6" name="Rectangle 25"/>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13" name="Rectangle 12"/>
          <p:cNvSpPr/>
          <p:nvPr userDrawn="1"/>
        </p:nvSpPr>
        <p:spPr>
          <a:xfrm>
            <a:off x="10104644"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1852923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ickStart">
    <p:spTree>
      <p:nvGrpSpPr>
        <p:cNvPr id="1" name=""/>
        <p:cNvGrpSpPr/>
        <p:nvPr/>
      </p:nvGrpSpPr>
      <p:grpSpPr>
        <a:xfrm>
          <a:off x="0" y="0"/>
          <a:ext cx="0" cy="0"/>
          <a:chOff x="0" y="0"/>
          <a:chExt cx="0" cy="0"/>
        </a:xfrm>
      </p:grpSpPr>
      <p:grpSp>
        <p:nvGrpSpPr>
          <p:cNvPr id="14" name="Group 13"/>
          <p:cNvGrpSpPr/>
          <p:nvPr userDrawn="1"/>
        </p:nvGrpSpPr>
        <p:grpSpPr>
          <a:xfrm>
            <a:off x="649266" y="4742274"/>
            <a:ext cx="749845" cy="432504"/>
            <a:chOff x="477371" y="4649710"/>
            <a:chExt cx="551329" cy="424062"/>
          </a:xfrm>
        </p:grpSpPr>
        <p:pic>
          <p:nvPicPr>
            <p:cNvPr id="15" name="Picture 1" descr="3d 512x512.png"/>
            <p:cNvPicPr>
              <a:picLocks noChangeAspect="1"/>
            </p:cNvPicPr>
            <p:nvPr userDrawn="1"/>
          </p:nvPicPr>
          <p:blipFill rotWithShape="1">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userDrawn="1"/>
          </p:nvGrpSpPr>
          <p:grpSpPr>
            <a:xfrm>
              <a:off x="477371" y="4649710"/>
              <a:ext cx="551329" cy="424062"/>
              <a:chOff x="477371" y="1670883"/>
              <a:chExt cx="551329" cy="424062"/>
            </a:xfrm>
          </p:grpSpPr>
          <p:sp>
            <p:nvSpPr>
              <p:cNvPr id="22" name="Rectangle 21"/>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3" name="Rectangle 2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pic>
        <p:nvPicPr>
          <p:cNvPr id="19"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Box 19"/>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1" name="TextBox 20"/>
          <p:cNvSpPr txBox="1"/>
          <p:nvPr userDrawn="1"/>
        </p:nvSpPr>
        <p:spPr>
          <a:xfrm>
            <a:off x="5731732"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3960540"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sp>
        <p:nvSpPr>
          <p:cNvPr id="26" name="TextBox 25"/>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4"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38333270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ickStart">
    <p:spTree>
      <p:nvGrpSpPr>
        <p:cNvPr id="1" name=""/>
        <p:cNvGrpSpPr/>
        <p:nvPr/>
      </p:nvGrpSpPr>
      <p:grpSpPr>
        <a:xfrm>
          <a:off x="0" y="0"/>
          <a:ext cx="0" cy="0"/>
          <a:chOff x="0" y="0"/>
          <a:chExt cx="0" cy="0"/>
        </a:xfrm>
      </p:grpSpPr>
      <p:grpSp>
        <p:nvGrpSpPr>
          <p:cNvPr id="17" name="Group 16"/>
          <p:cNvGrpSpPr/>
          <p:nvPr userDrawn="1"/>
        </p:nvGrpSpPr>
        <p:grpSpPr>
          <a:xfrm>
            <a:off x="649266" y="4742274"/>
            <a:ext cx="749845" cy="432504"/>
            <a:chOff x="477371" y="4649710"/>
            <a:chExt cx="551329" cy="424062"/>
          </a:xfrm>
        </p:grpSpPr>
        <p:pic>
          <p:nvPicPr>
            <p:cNvPr id="18" name="Picture 1" descr="3d 512x512.png"/>
            <p:cNvPicPr>
              <a:picLocks noChangeAspect="1"/>
            </p:cNvPicPr>
            <p:nvPr userDrawn="1"/>
          </p:nvPicPr>
          <p:blipFill rotWithShape="1">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 name="Group 18"/>
            <p:cNvGrpSpPr/>
            <p:nvPr userDrawn="1"/>
          </p:nvGrpSpPr>
          <p:grpSpPr>
            <a:xfrm>
              <a:off x="477371" y="4649710"/>
              <a:ext cx="551329" cy="424062"/>
              <a:chOff x="477371" y="1670883"/>
              <a:chExt cx="551329" cy="424062"/>
            </a:xfrm>
          </p:grpSpPr>
          <p:sp>
            <p:nvSpPr>
              <p:cNvPr id="20" name="Rectangle 19"/>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1" name="Rectangle 20"/>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pic>
        <p:nvPicPr>
          <p:cNvPr id="16"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p:cNvSpPr txBox="1"/>
          <p:nvPr userDrawn="1"/>
        </p:nvSpPr>
        <p:spPr>
          <a:xfrm>
            <a:off x="4926805" y="1717362"/>
            <a:ext cx="448030"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MONITOR</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23" name="TextBox 22"/>
          <p:cNvSpPr txBox="1"/>
          <p:nvPr userDrawn="1"/>
        </p:nvSpPr>
        <p:spPr>
          <a:xfrm>
            <a:off x="5731732"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6" name="TextBox 25"/>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4"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1283935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figure">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userDrawn="1"/>
        </p:nvGrpSpPr>
        <p:grpSpPr>
          <a:xfrm>
            <a:off x="649266" y="4742274"/>
            <a:ext cx="749845" cy="432504"/>
            <a:chOff x="477371" y="4649710"/>
            <a:chExt cx="551329" cy="424062"/>
          </a:xfrm>
        </p:grpSpPr>
        <p:pic>
          <p:nvPicPr>
            <p:cNvPr id="17"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userDrawn="1"/>
          </p:nvGrpSpPr>
          <p:grpSpPr>
            <a:xfrm>
              <a:off x="477371" y="4649710"/>
              <a:ext cx="551329" cy="424062"/>
              <a:chOff x="477371" y="1670883"/>
              <a:chExt cx="551329" cy="424062"/>
            </a:xfrm>
          </p:grpSpPr>
          <p:sp>
            <p:nvSpPr>
              <p:cNvPr id="19" name="Rectangle 18"/>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0" name="Rectangle 19"/>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3" name="TextBox 22"/>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5731730" y="1717362"/>
            <a:ext cx="524882"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CONFIGURE</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7" name="TextBox 26"/>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4"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7875149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ale">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userDrawn="1"/>
        </p:nvGrpSpPr>
        <p:grpSpPr>
          <a:xfrm>
            <a:off x="649266" y="4742274"/>
            <a:ext cx="749845" cy="432504"/>
            <a:chOff x="477371" y="4649710"/>
            <a:chExt cx="551329" cy="424062"/>
          </a:xfrm>
        </p:grpSpPr>
        <p:pic>
          <p:nvPicPr>
            <p:cNvPr id="17"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userDrawn="1"/>
          </p:nvGrpSpPr>
          <p:grpSpPr>
            <a:xfrm>
              <a:off x="477371" y="4649710"/>
              <a:ext cx="551329" cy="424062"/>
              <a:chOff x="477371" y="1670883"/>
              <a:chExt cx="551329" cy="424062"/>
            </a:xfrm>
          </p:grpSpPr>
          <p:sp>
            <p:nvSpPr>
              <p:cNvPr id="19" name="Rectangle 18"/>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0" name="Rectangle 19"/>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3" name="TextBox 22"/>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5731732"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6634766" y="1717362"/>
            <a:ext cx="273070"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SCALE</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7" name="TextBox 26"/>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4"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334538942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cale">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 name="Group 8"/>
          <p:cNvGrpSpPr/>
          <p:nvPr userDrawn="1"/>
        </p:nvGrpSpPr>
        <p:grpSpPr>
          <a:xfrm>
            <a:off x="649266" y="4742274"/>
            <a:ext cx="749845" cy="432504"/>
            <a:chOff x="477371" y="4649710"/>
            <a:chExt cx="551329" cy="424062"/>
          </a:xfrm>
        </p:grpSpPr>
        <p:pic>
          <p:nvPicPr>
            <p:cNvPr id="10"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 name="Group 10"/>
            <p:cNvGrpSpPr/>
            <p:nvPr userDrawn="1"/>
          </p:nvGrpSpPr>
          <p:grpSpPr>
            <a:xfrm>
              <a:off x="477371" y="4649710"/>
              <a:ext cx="551329" cy="424062"/>
              <a:chOff x="477371" y="1670883"/>
              <a:chExt cx="551329" cy="424062"/>
            </a:xfrm>
          </p:grpSpPr>
          <p:sp>
            <p:nvSpPr>
              <p:cNvPr id="12" name="Rectangle 11"/>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3" name="Rectangle 1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18" name="TextBox 17"/>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9" name="TextBox 18"/>
          <p:cNvSpPr txBox="1"/>
          <p:nvPr userDrawn="1"/>
        </p:nvSpPr>
        <p:spPr>
          <a:xfrm>
            <a:off x="5731732"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0" name="TextBox 19"/>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1" name="TextBox 20"/>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2" name="TextBox 21"/>
          <p:cNvSpPr txBox="1"/>
          <p:nvPr userDrawn="1"/>
        </p:nvSpPr>
        <p:spPr>
          <a:xfrm>
            <a:off x="7226039" y="1717362"/>
            <a:ext cx="361368"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UPDATE</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14" name="Rectangle 13"/>
          <p:cNvSpPr/>
          <p:nvPr userDrawn="1"/>
        </p:nvSpPr>
        <p:spPr>
          <a:xfrm>
            <a:off x="10104644"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89764032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nkedResources">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 name="Group 14"/>
          <p:cNvGrpSpPr/>
          <p:nvPr userDrawn="1"/>
        </p:nvGrpSpPr>
        <p:grpSpPr>
          <a:xfrm>
            <a:off x="649266" y="4742274"/>
            <a:ext cx="749845" cy="432504"/>
            <a:chOff x="477371" y="4649710"/>
            <a:chExt cx="551329" cy="424062"/>
          </a:xfrm>
        </p:grpSpPr>
        <p:pic>
          <p:nvPicPr>
            <p:cNvPr id="16"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 name="Group 16"/>
            <p:cNvGrpSpPr/>
            <p:nvPr userDrawn="1"/>
          </p:nvGrpSpPr>
          <p:grpSpPr>
            <a:xfrm>
              <a:off x="477371" y="4649710"/>
              <a:ext cx="551329" cy="424062"/>
              <a:chOff x="477371" y="1670883"/>
              <a:chExt cx="551329" cy="424062"/>
            </a:xfrm>
          </p:grpSpPr>
          <p:sp>
            <p:nvSpPr>
              <p:cNvPr id="18" name="Rectangle 17"/>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9" name="Rectangle 18"/>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5" name="TextBox 24"/>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5731732"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7" name="TextBox 26"/>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8" name="TextBox 27"/>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9" name="TextBox 28"/>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4"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436092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inkedResources">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 name="Group 14"/>
          <p:cNvGrpSpPr/>
          <p:nvPr userDrawn="1"/>
        </p:nvGrpSpPr>
        <p:grpSpPr>
          <a:xfrm>
            <a:off x="649266" y="4742274"/>
            <a:ext cx="749845" cy="432504"/>
            <a:chOff x="477371" y="4649710"/>
            <a:chExt cx="551329" cy="424062"/>
          </a:xfrm>
        </p:grpSpPr>
        <p:pic>
          <p:nvPicPr>
            <p:cNvPr id="16"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 name="Group 16"/>
            <p:cNvGrpSpPr/>
            <p:nvPr userDrawn="1"/>
          </p:nvGrpSpPr>
          <p:grpSpPr>
            <a:xfrm>
              <a:off x="477371" y="4649710"/>
              <a:ext cx="551329" cy="424062"/>
              <a:chOff x="477371" y="1670883"/>
              <a:chExt cx="551329" cy="424062"/>
            </a:xfrm>
          </p:grpSpPr>
          <p:sp>
            <p:nvSpPr>
              <p:cNvPr id="18" name="Rectangle 17"/>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9" name="Rectangle 18"/>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0" name="TextBox 19"/>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1" name="TextBox 20"/>
          <p:cNvSpPr txBox="1"/>
          <p:nvPr userDrawn="1"/>
        </p:nvSpPr>
        <p:spPr>
          <a:xfrm>
            <a:off x="5731732"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7" name="TextBox 26"/>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528204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61" y="4780485"/>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aphicFrame>
        <p:nvGraphicFramePr>
          <p:cNvPr id="7" name="Table 6"/>
          <p:cNvGraphicFramePr>
            <a:graphicFrameLocks noGrp="1"/>
          </p:cNvGraphicFramePr>
          <p:nvPr userDrawn="1">
            <p:extLst/>
          </p:nvPr>
        </p:nvGraphicFramePr>
        <p:xfrm>
          <a:off x="3592508" y="2212892"/>
          <a:ext cx="6935071" cy="1808940"/>
        </p:xfrm>
        <a:graphic>
          <a:graphicData uri="http://schemas.openxmlformats.org/drawingml/2006/table">
            <a:tbl>
              <a:tblPr firstRow="1" bandRow="1">
                <a:tableStyleId>{5C22544A-7EE6-4342-B048-85BDC9FD1C3A}</a:tableStyleId>
              </a:tblPr>
              <a:tblGrid>
                <a:gridCol w="630461"/>
                <a:gridCol w="630461"/>
                <a:gridCol w="630461"/>
                <a:gridCol w="630461"/>
                <a:gridCol w="630461"/>
                <a:gridCol w="630461"/>
                <a:gridCol w="630461"/>
                <a:gridCol w="630461"/>
                <a:gridCol w="630461"/>
                <a:gridCol w="630461"/>
                <a:gridCol w="630461"/>
              </a:tblGrid>
              <a:tr h="1641071">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7869">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12p</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Freeform 7"/>
          <p:cNvSpPr/>
          <p:nvPr userDrawn="1"/>
        </p:nvSpPr>
        <p:spPr>
          <a:xfrm>
            <a:off x="3582138" y="2943421"/>
            <a:ext cx="6922971" cy="707224"/>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693420">
                <a:moveTo>
                  <a:pt x="0" y="594360"/>
                </a:moveTo>
                <a:lnTo>
                  <a:pt x="472440" y="0"/>
                </a:lnTo>
                <a:lnTo>
                  <a:pt x="929640" y="609600"/>
                </a:lnTo>
                <a:lnTo>
                  <a:pt x="1394460" y="342900"/>
                </a:lnTo>
                <a:lnTo>
                  <a:pt x="1874520" y="419100"/>
                </a:lnTo>
                <a:lnTo>
                  <a:pt x="2331720" y="60960"/>
                </a:lnTo>
                <a:lnTo>
                  <a:pt x="2804160" y="579120"/>
                </a:lnTo>
                <a:lnTo>
                  <a:pt x="3261360" y="556260"/>
                </a:lnTo>
                <a:lnTo>
                  <a:pt x="3710940" y="129540"/>
                </a:lnTo>
                <a:lnTo>
                  <a:pt x="4183380" y="335280"/>
                </a:lnTo>
                <a:lnTo>
                  <a:pt x="4648200" y="693420"/>
                </a:lnTo>
                <a:lnTo>
                  <a:pt x="5090160" y="121920"/>
                </a:ln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9" name="Freeform 8"/>
          <p:cNvSpPr/>
          <p:nvPr userDrawn="1"/>
        </p:nvSpPr>
        <p:spPr>
          <a:xfrm>
            <a:off x="3590775" y="2789443"/>
            <a:ext cx="6922971" cy="860068"/>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90160"/>
              <a:gd name="connsiteY0" fmla="*/ 533400 h 1062990"/>
              <a:gd name="connsiteX1" fmla="*/ 478790 w 5090160"/>
              <a:gd name="connsiteY1" fmla="*/ 1062990 h 1062990"/>
              <a:gd name="connsiteX2" fmla="*/ 929640 w 5090160"/>
              <a:gd name="connsiteY2" fmla="*/ 548640 h 1062990"/>
              <a:gd name="connsiteX3" fmla="*/ 1394460 w 5090160"/>
              <a:gd name="connsiteY3" fmla="*/ 281940 h 1062990"/>
              <a:gd name="connsiteX4" fmla="*/ 1874520 w 5090160"/>
              <a:gd name="connsiteY4" fmla="*/ 358140 h 1062990"/>
              <a:gd name="connsiteX5" fmla="*/ 2331720 w 5090160"/>
              <a:gd name="connsiteY5" fmla="*/ 0 h 1062990"/>
              <a:gd name="connsiteX6" fmla="*/ 2804160 w 5090160"/>
              <a:gd name="connsiteY6" fmla="*/ 518160 h 1062990"/>
              <a:gd name="connsiteX7" fmla="*/ 3261360 w 5090160"/>
              <a:gd name="connsiteY7" fmla="*/ 495300 h 1062990"/>
              <a:gd name="connsiteX8" fmla="*/ 3710940 w 5090160"/>
              <a:gd name="connsiteY8" fmla="*/ 68580 h 1062990"/>
              <a:gd name="connsiteX9" fmla="*/ 4183380 w 5090160"/>
              <a:gd name="connsiteY9" fmla="*/ 274320 h 1062990"/>
              <a:gd name="connsiteX10" fmla="*/ 4648200 w 5090160"/>
              <a:gd name="connsiteY10" fmla="*/ 632460 h 1062990"/>
              <a:gd name="connsiteX11" fmla="*/ 5090160 w 5090160"/>
              <a:gd name="connsiteY11" fmla="*/ 60960 h 1062990"/>
              <a:gd name="connsiteX0" fmla="*/ 0 w 5083810"/>
              <a:gd name="connsiteY0" fmla="*/ 857250 h 1062990"/>
              <a:gd name="connsiteX1" fmla="*/ 472440 w 5083810"/>
              <a:gd name="connsiteY1" fmla="*/ 1062990 h 1062990"/>
              <a:gd name="connsiteX2" fmla="*/ 923290 w 5083810"/>
              <a:gd name="connsiteY2" fmla="*/ 5486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062990"/>
              <a:gd name="connsiteX1" fmla="*/ 472440 w 5083810"/>
              <a:gd name="connsiteY1" fmla="*/ 1062990 h 1062990"/>
              <a:gd name="connsiteX2" fmla="*/ 935990 w 5083810"/>
              <a:gd name="connsiteY2" fmla="*/ 7518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3581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6629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7810 w 5083810"/>
              <a:gd name="connsiteY6" fmla="*/ 45720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0680 w 5083810"/>
              <a:gd name="connsiteY9" fmla="*/ 562610 h 1167130"/>
              <a:gd name="connsiteX10" fmla="*/ 4641850 w 5083810"/>
              <a:gd name="connsiteY10" fmla="*/ 571500 h 1167130"/>
              <a:gd name="connsiteX11" fmla="*/ 5083810 w 5083810"/>
              <a:gd name="connsiteY11" fmla="*/ 0 h 1167130"/>
              <a:gd name="connsiteX0" fmla="*/ 0 w 5090160"/>
              <a:gd name="connsiteY0" fmla="*/ 394970 h 765810"/>
              <a:gd name="connsiteX1" fmla="*/ 472440 w 5090160"/>
              <a:gd name="connsiteY1" fmla="*/ 600710 h 765810"/>
              <a:gd name="connsiteX2" fmla="*/ 935990 w 5090160"/>
              <a:gd name="connsiteY2" fmla="*/ 289560 h 765810"/>
              <a:gd name="connsiteX3" fmla="*/ 1394460 w 5090160"/>
              <a:gd name="connsiteY3" fmla="*/ 765810 h 765810"/>
              <a:gd name="connsiteX4" fmla="*/ 1868170 w 5090160"/>
              <a:gd name="connsiteY4" fmla="*/ 200660 h 765810"/>
              <a:gd name="connsiteX5" fmla="*/ 2312670 w 5090160"/>
              <a:gd name="connsiteY5" fmla="*/ 337820 h 765810"/>
              <a:gd name="connsiteX6" fmla="*/ 2791460 w 5090160"/>
              <a:gd name="connsiteY6" fmla="*/ 316230 h 765810"/>
              <a:gd name="connsiteX7" fmla="*/ 3235960 w 5090160"/>
              <a:gd name="connsiteY7" fmla="*/ 439420 h 765810"/>
              <a:gd name="connsiteX8" fmla="*/ 3717290 w 5090160"/>
              <a:gd name="connsiteY8" fmla="*/ 0 h 765810"/>
              <a:gd name="connsiteX9" fmla="*/ 4170680 w 5090160"/>
              <a:gd name="connsiteY9" fmla="*/ 161290 h 765810"/>
              <a:gd name="connsiteX10" fmla="*/ 4641850 w 5090160"/>
              <a:gd name="connsiteY10" fmla="*/ 170180 h 765810"/>
              <a:gd name="connsiteX11" fmla="*/ 5090160 w 5090160"/>
              <a:gd name="connsiteY11" fmla="*/ 87630 h 765810"/>
              <a:gd name="connsiteX0" fmla="*/ 0 w 5090160"/>
              <a:gd name="connsiteY0" fmla="*/ 472440 h 843280"/>
              <a:gd name="connsiteX1" fmla="*/ 472440 w 5090160"/>
              <a:gd name="connsiteY1" fmla="*/ 678180 h 843280"/>
              <a:gd name="connsiteX2" fmla="*/ 935990 w 5090160"/>
              <a:gd name="connsiteY2" fmla="*/ 367030 h 843280"/>
              <a:gd name="connsiteX3" fmla="*/ 1394460 w 5090160"/>
              <a:gd name="connsiteY3" fmla="*/ 843280 h 843280"/>
              <a:gd name="connsiteX4" fmla="*/ 1868170 w 5090160"/>
              <a:gd name="connsiteY4" fmla="*/ 278130 h 843280"/>
              <a:gd name="connsiteX5" fmla="*/ 2312670 w 5090160"/>
              <a:gd name="connsiteY5" fmla="*/ 415290 h 843280"/>
              <a:gd name="connsiteX6" fmla="*/ 2791460 w 5090160"/>
              <a:gd name="connsiteY6" fmla="*/ 393700 h 843280"/>
              <a:gd name="connsiteX7" fmla="*/ 3235960 w 5090160"/>
              <a:gd name="connsiteY7" fmla="*/ 516890 h 843280"/>
              <a:gd name="connsiteX8" fmla="*/ 3717290 w 5090160"/>
              <a:gd name="connsiteY8" fmla="*/ 77470 h 843280"/>
              <a:gd name="connsiteX9" fmla="*/ 4170680 w 5090160"/>
              <a:gd name="connsiteY9" fmla="*/ 238760 h 843280"/>
              <a:gd name="connsiteX10" fmla="*/ 4641850 w 5090160"/>
              <a:gd name="connsiteY10" fmla="*/ 0 h 843280"/>
              <a:gd name="connsiteX11" fmla="*/ 5090160 w 5090160"/>
              <a:gd name="connsiteY11" fmla="*/ 165100 h 8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843280">
                <a:moveTo>
                  <a:pt x="0" y="472440"/>
                </a:moveTo>
                <a:lnTo>
                  <a:pt x="472440" y="678180"/>
                </a:lnTo>
                <a:lnTo>
                  <a:pt x="935990" y="367030"/>
                </a:lnTo>
                <a:lnTo>
                  <a:pt x="1394460" y="843280"/>
                </a:lnTo>
                <a:lnTo>
                  <a:pt x="1868170" y="278130"/>
                </a:lnTo>
                <a:lnTo>
                  <a:pt x="2312670" y="415290"/>
                </a:lnTo>
                <a:lnTo>
                  <a:pt x="2791460" y="393700"/>
                </a:lnTo>
                <a:lnTo>
                  <a:pt x="3235960" y="516890"/>
                </a:lnTo>
                <a:lnTo>
                  <a:pt x="3717290" y="77470"/>
                </a:lnTo>
                <a:lnTo>
                  <a:pt x="4170680" y="238760"/>
                </a:lnTo>
                <a:lnTo>
                  <a:pt x="4641850" y="0"/>
                </a:lnTo>
                <a:lnTo>
                  <a:pt x="5090160" y="165100"/>
                </a:ln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0" name="Freeform 9"/>
          <p:cNvSpPr/>
          <p:nvPr userDrawn="1"/>
        </p:nvSpPr>
        <p:spPr>
          <a:xfrm>
            <a:off x="3590775" y="2482943"/>
            <a:ext cx="6922971" cy="1318597"/>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83810"/>
              <a:gd name="connsiteY0" fmla="*/ 80010 h 693420"/>
              <a:gd name="connsiteX1" fmla="*/ 466090 w 5083810"/>
              <a:gd name="connsiteY1" fmla="*/ 0 h 693420"/>
              <a:gd name="connsiteX2" fmla="*/ 923290 w 5083810"/>
              <a:gd name="connsiteY2" fmla="*/ 609600 h 693420"/>
              <a:gd name="connsiteX3" fmla="*/ 1388110 w 5083810"/>
              <a:gd name="connsiteY3" fmla="*/ 342900 h 693420"/>
              <a:gd name="connsiteX4" fmla="*/ 1868170 w 5083810"/>
              <a:gd name="connsiteY4" fmla="*/ 419100 h 693420"/>
              <a:gd name="connsiteX5" fmla="*/ 2325370 w 5083810"/>
              <a:gd name="connsiteY5" fmla="*/ 60960 h 693420"/>
              <a:gd name="connsiteX6" fmla="*/ 2797810 w 5083810"/>
              <a:gd name="connsiteY6" fmla="*/ 579120 h 693420"/>
              <a:gd name="connsiteX7" fmla="*/ 3255010 w 5083810"/>
              <a:gd name="connsiteY7" fmla="*/ 556260 h 693420"/>
              <a:gd name="connsiteX8" fmla="*/ 3704590 w 5083810"/>
              <a:gd name="connsiteY8" fmla="*/ 129540 h 693420"/>
              <a:gd name="connsiteX9" fmla="*/ 4177030 w 5083810"/>
              <a:gd name="connsiteY9" fmla="*/ 335280 h 693420"/>
              <a:gd name="connsiteX10" fmla="*/ 4641850 w 5083810"/>
              <a:gd name="connsiteY10" fmla="*/ 693420 h 693420"/>
              <a:gd name="connsiteX11" fmla="*/ 5083810 w 5083810"/>
              <a:gd name="connsiteY11" fmla="*/ 121920 h 69342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3429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31720 w 5083810"/>
              <a:gd name="connsiteY5" fmla="*/ 13182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55010 w 5083810"/>
              <a:gd name="connsiteY7" fmla="*/ 5562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48660 w 5083810"/>
              <a:gd name="connsiteY7" fmla="*/ 3911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90160"/>
              <a:gd name="connsiteY0" fmla="*/ 80010 h 1372870"/>
              <a:gd name="connsiteX1" fmla="*/ 466090 w 5090160"/>
              <a:gd name="connsiteY1" fmla="*/ 0 h 1372870"/>
              <a:gd name="connsiteX2" fmla="*/ 929640 w 5090160"/>
              <a:gd name="connsiteY2" fmla="*/ 1346200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80010 h 1372870"/>
              <a:gd name="connsiteX1" fmla="*/ 466090 w 5090160"/>
              <a:gd name="connsiteY1" fmla="*/ 0 h 1372870"/>
              <a:gd name="connsiteX2" fmla="*/ 914142 w 5090160"/>
              <a:gd name="connsiteY2" fmla="*/ 501542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0 h 1292860"/>
              <a:gd name="connsiteX1" fmla="*/ 466090 w 5090160"/>
              <a:gd name="connsiteY1" fmla="*/ 278130 h 1292860"/>
              <a:gd name="connsiteX2" fmla="*/ 914142 w 5090160"/>
              <a:gd name="connsiteY2" fmla="*/ 421532 h 1292860"/>
              <a:gd name="connsiteX3" fmla="*/ 1388110 w 5090160"/>
              <a:gd name="connsiteY3" fmla="*/ 618490 h 1292860"/>
              <a:gd name="connsiteX4" fmla="*/ 1855470 w 5090160"/>
              <a:gd name="connsiteY4" fmla="*/ 1196340 h 1292860"/>
              <a:gd name="connsiteX5" fmla="*/ 2331720 w 5090160"/>
              <a:gd name="connsiteY5" fmla="*/ 1238250 h 1292860"/>
              <a:gd name="connsiteX6" fmla="*/ 2778760 w 5090160"/>
              <a:gd name="connsiteY6" fmla="*/ 1292860 h 1292860"/>
              <a:gd name="connsiteX7" fmla="*/ 3248660 w 5090160"/>
              <a:gd name="connsiteY7" fmla="*/ 311150 h 1292860"/>
              <a:gd name="connsiteX8" fmla="*/ 3704590 w 5090160"/>
              <a:gd name="connsiteY8" fmla="*/ 49530 h 1292860"/>
              <a:gd name="connsiteX9" fmla="*/ 4177030 w 5090160"/>
              <a:gd name="connsiteY9" fmla="*/ 255270 h 1292860"/>
              <a:gd name="connsiteX10" fmla="*/ 4641850 w 5090160"/>
              <a:gd name="connsiteY10" fmla="*/ 613410 h 1292860"/>
              <a:gd name="connsiteX11" fmla="*/ 5090160 w 5090160"/>
              <a:gd name="connsiteY11" fmla="*/ 1172210 h 129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1292860">
                <a:moveTo>
                  <a:pt x="0" y="0"/>
                </a:moveTo>
                <a:lnTo>
                  <a:pt x="466090" y="278130"/>
                </a:lnTo>
                <a:lnTo>
                  <a:pt x="914142" y="421532"/>
                </a:lnTo>
                <a:lnTo>
                  <a:pt x="1388110" y="618490"/>
                </a:lnTo>
                <a:lnTo>
                  <a:pt x="1855470" y="1196340"/>
                </a:lnTo>
                <a:lnTo>
                  <a:pt x="2331720" y="1238250"/>
                </a:lnTo>
                <a:lnTo>
                  <a:pt x="2778760" y="1292860"/>
                </a:lnTo>
                <a:lnTo>
                  <a:pt x="3248660" y="311150"/>
                </a:lnTo>
                <a:lnTo>
                  <a:pt x="3704590" y="49530"/>
                </a:lnTo>
                <a:lnTo>
                  <a:pt x="4177030" y="255270"/>
                </a:lnTo>
                <a:lnTo>
                  <a:pt x="4641850" y="613410"/>
                </a:lnTo>
                <a:lnTo>
                  <a:pt x="5090160" y="1172210"/>
                </a:ln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1" name="TextBox 10"/>
          <p:cNvSpPr txBox="1"/>
          <p:nvPr userDrawn="1"/>
        </p:nvSpPr>
        <p:spPr>
          <a:xfrm>
            <a:off x="4984126" y="1717362"/>
            <a:ext cx="448030"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MONITOR</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12" name="TextBox 11"/>
          <p:cNvSpPr txBox="1"/>
          <p:nvPr userDrawn="1"/>
        </p:nvSpPr>
        <p:spPr>
          <a:xfrm>
            <a:off x="5772245"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TextBox 12"/>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4" name="TextBox 13"/>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pic>
        <p:nvPicPr>
          <p:cNvPr id="15"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7232942"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pic>
        <p:nvPicPr>
          <p:cNvPr id="17" name="Picture 1" descr="Reload 512x512.png"/>
          <p:cNvPicPr>
            <a:picLocks noChangeAspect="1"/>
          </p:cNvPicPr>
          <p:nvPr userDrawn="1"/>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300000" flipH="1">
            <a:off x="10367542" y="1991977"/>
            <a:ext cx="125308" cy="167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userDrawn="1"/>
        </p:nvGrpSpPr>
        <p:grpSpPr>
          <a:xfrm>
            <a:off x="9756677" y="1981357"/>
            <a:ext cx="458996" cy="190239"/>
            <a:chOff x="7208582" y="1942683"/>
            <a:chExt cx="337480" cy="186526"/>
          </a:xfrm>
        </p:grpSpPr>
        <p:pic>
          <p:nvPicPr>
            <p:cNvPr id="19" name="Picture 6" descr="Time 512x512.png"/>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8435" y="1973585"/>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Rectangle 19"/>
            <p:cNvSpPr/>
            <p:nvPr/>
          </p:nvSpPr>
          <p:spPr>
            <a:xfrm>
              <a:off x="7208582" y="1942683"/>
              <a:ext cx="104597"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rPr>
                <a:t>24H</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sp>
          <p:nvSpPr>
            <p:cNvPr id="21" name="Rectangle 20"/>
            <p:cNvSpPr/>
            <p:nvPr/>
          </p:nvSpPr>
          <p:spPr>
            <a:xfrm>
              <a:off x="7487151" y="1942683"/>
              <a:ext cx="58911"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sym typeface="Webdings"/>
                </a:rPr>
                <a:t></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grpSp>
      <p:pic>
        <p:nvPicPr>
          <p:cNvPr id="22" name="Picture 14" descr="Search 512x512.png"/>
          <p:cNvPicPr>
            <a:picLocks noChangeAspect="1"/>
          </p:cNvPicPr>
          <p:nvPr userDrawn="1"/>
        </p:nvPicPr>
        <p:blipFill>
          <a:blip r:embed="rId9" cstate="print">
            <a:duotone>
              <a:prstClr val="black"/>
              <a:schemeClr val="tx1">
                <a:tint val="45000"/>
                <a:satMod val="400000"/>
              </a:schemeClr>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260382" y="4403601"/>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22"/>
          <p:cNvSpPr/>
          <p:nvPr userDrawn="1"/>
        </p:nvSpPr>
        <p:spPr>
          <a:xfrm>
            <a:off x="3507207" y="1290461"/>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5074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shboard1">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61" y="4780485"/>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Rectangle 5"/>
          <p:cNvSpPr/>
          <p:nvPr userDrawn="1"/>
        </p:nvSpPr>
        <p:spPr>
          <a:xfrm>
            <a:off x="3507207" y="1290461"/>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7" name="Table 6"/>
          <p:cNvGraphicFramePr>
            <a:graphicFrameLocks noGrp="1"/>
          </p:cNvGraphicFramePr>
          <p:nvPr userDrawn="1">
            <p:extLst/>
          </p:nvPr>
        </p:nvGraphicFramePr>
        <p:xfrm>
          <a:off x="3592508" y="2212892"/>
          <a:ext cx="6935071" cy="1808940"/>
        </p:xfrm>
        <a:graphic>
          <a:graphicData uri="http://schemas.openxmlformats.org/drawingml/2006/table">
            <a:tbl>
              <a:tblPr firstRow="1" bandRow="1">
                <a:tableStyleId>{5C22544A-7EE6-4342-B048-85BDC9FD1C3A}</a:tableStyleId>
              </a:tblPr>
              <a:tblGrid>
                <a:gridCol w="630461"/>
                <a:gridCol w="630461"/>
                <a:gridCol w="630461"/>
                <a:gridCol w="630461"/>
                <a:gridCol w="630461"/>
                <a:gridCol w="630461"/>
                <a:gridCol w="630461"/>
                <a:gridCol w="630461"/>
                <a:gridCol w="630461"/>
                <a:gridCol w="630461"/>
                <a:gridCol w="630461"/>
              </a:tblGrid>
              <a:tr h="1641071">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7869">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12p</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Freeform 7"/>
          <p:cNvSpPr/>
          <p:nvPr userDrawn="1"/>
        </p:nvSpPr>
        <p:spPr>
          <a:xfrm>
            <a:off x="3582138" y="2943421"/>
            <a:ext cx="6922971" cy="707224"/>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693420">
                <a:moveTo>
                  <a:pt x="0" y="594360"/>
                </a:moveTo>
                <a:lnTo>
                  <a:pt x="472440" y="0"/>
                </a:lnTo>
                <a:lnTo>
                  <a:pt x="929640" y="609600"/>
                </a:lnTo>
                <a:lnTo>
                  <a:pt x="1394460" y="342900"/>
                </a:lnTo>
                <a:lnTo>
                  <a:pt x="1874520" y="419100"/>
                </a:lnTo>
                <a:lnTo>
                  <a:pt x="2331720" y="60960"/>
                </a:lnTo>
                <a:lnTo>
                  <a:pt x="2804160" y="579120"/>
                </a:lnTo>
                <a:lnTo>
                  <a:pt x="3261360" y="556260"/>
                </a:lnTo>
                <a:lnTo>
                  <a:pt x="3710940" y="129540"/>
                </a:lnTo>
                <a:lnTo>
                  <a:pt x="4183380" y="335280"/>
                </a:lnTo>
                <a:lnTo>
                  <a:pt x="4648200" y="693420"/>
                </a:lnTo>
                <a:lnTo>
                  <a:pt x="5090160" y="121920"/>
                </a:ln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9" name="Freeform 8"/>
          <p:cNvSpPr/>
          <p:nvPr userDrawn="1"/>
        </p:nvSpPr>
        <p:spPr>
          <a:xfrm>
            <a:off x="3590775" y="2789443"/>
            <a:ext cx="6922971" cy="860068"/>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90160"/>
              <a:gd name="connsiteY0" fmla="*/ 533400 h 1062990"/>
              <a:gd name="connsiteX1" fmla="*/ 478790 w 5090160"/>
              <a:gd name="connsiteY1" fmla="*/ 1062990 h 1062990"/>
              <a:gd name="connsiteX2" fmla="*/ 929640 w 5090160"/>
              <a:gd name="connsiteY2" fmla="*/ 548640 h 1062990"/>
              <a:gd name="connsiteX3" fmla="*/ 1394460 w 5090160"/>
              <a:gd name="connsiteY3" fmla="*/ 281940 h 1062990"/>
              <a:gd name="connsiteX4" fmla="*/ 1874520 w 5090160"/>
              <a:gd name="connsiteY4" fmla="*/ 358140 h 1062990"/>
              <a:gd name="connsiteX5" fmla="*/ 2331720 w 5090160"/>
              <a:gd name="connsiteY5" fmla="*/ 0 h 1062990"/>
              <a:gd name="connsiteX6" fmla="*/ 2804160 w 5090160"/>
              <a:gd name="connsiteY6" fmla="*/ 518160 h 1062990"/>
              <a:gd name="connsiteX7" fmla="*/ 3261360 w 5090160"/>
              <a:gd name="connsiteY7" fmla="*/ 495300 h 1062990"/>
              <a:gd name="connsiteX8" fmla="*/ 3710940 w 5090160"/>
              <a:gd name="connsiteY8" fmla="*/ 68580 h 1062990"/>
              <a:gd name="connsiteX9" fmla="*/ 4183380 w 5090160"/>
              <a:gd name="connsiteY9" fmla="*/ 274320 h 1062990"/>
              <a:gd name="connsiteX10" fmla="*/ 4648200 w 5090160"/>
              <a:gd name="connsiteY10" fmla="*/ 632460 h 1062990"/>
              <a:gd name="connsiteX11" fmla="*/ 5090160 w 5090160"/>
              <a:gd name="connsiteY11" fmla="*/ 60960 h 1062990"/>
              <a:gd name="connsiteX0" fmla="*/ 0 w 5083810"/>
              <a:gd name="connsiteY0" fmla="*/ 857250 h 1062990"/>
              <a:gd name="connsiteX1" fmla="*/ 472440 w 5083810"/>
              <a:gd name="connsiteY1" fmla="*/ 1062990 h 1062990"/>
              <a:gd name="connsiteX2" fmla="*/ 923290 w 5083810"/>
              <a:gd name="connsiteY2" fmla="*/ 5486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062990"/>
              <a:gd name="connsiteX1" fmla="*/ 472440 w 5083810"/>
              <a:gd name="connsiteY1" fmla="*/ 1062990 h 1062990"/>
              <a:gd name="connsiteX2" fmla="*/ 935990 w 5083810"/>
              <a:gd name="connsiteY2" fmla="*/ 7518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3581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6629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7810 w 5083810"/>
              <a:gd name="connsiteY6" fmla="*/ 45720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0680 w 5083810"/>
              <a:gd name="connsiteY9" fmla="*/ 562610 h 1167130"/>
              <a:gd name="connsiteX10" fmla="*/ 4641850 w 5083810"/>
              <a:gd name="connsiteY10" fmla="*/ 571500 h 1167130"/>
              <a:gd name="connsiteX11" fmla="*/ 5083810 w 5083810"/>
              <a:gd name="connsiteY11" fmla="*/ 0 h 1167130"/>
              <a:gd name="connsiteX0" fmla="*/ 0 w 5090160"/>
              <a:gd name="connsiteY0" fmla="*/ 394970 h 765810"/>
              <a:gd name="connsiteX1" fmla="*/ 472440 w 5090160"/>
              <a:gd name="connsiteY1" fmla="*/ 600710 h 765810"/>
              <a:gd name="connsiteX2" fmla="*/ 935990 w 5090160"/>
              <a:gd name="connsiteY2" fmla="*/ 289560 h 765810"/>
              <a:gd name="connsiteX3" fmla="*/ 1394460 w 5090160"/>
              <a:gd name="connsiteY3" fmla="*/ 765810 h 765810"/>
              <a:gd name="connsiteX4" fmla="*/ 1868170 w 5090160"/>
              <a:gd name="connsiteY4" fmla="*/ 200660 h 765810"/>
              <a:gd name="connsiteX5" fmla="*/ 2312670 w 5090160"/>
              <a:gd name="connsiteY5" fmla="*/ 337820 h 765810"/>
              <a:gd name="connsiteX6" fmla="*/ 2791460 w 5090160"/>
              <a:gd name="connsiteY6" fmla="*/ 316230 h 765810"/>
              <a:gd name="connsiteX7" fmla="*/ 3235960 w 5090160"/>
              <a:gd name="connsiteY7" fmla="*/ 439420 h 765810"/>
              <a:gd name="connsiteX8" fmla="*/ 3717290 w 5090160"/>
              <a:gd name="connsiteY8" fmla="*/ 0 h 765810"/>
              <a:gd name="connsiteX9" fmla="*/ 4170680 w 5090160"/>
              <a:gd name="connsiteY9" fmla="*/ 161290 h 765810"/>
              <a:gd name="connsiteX10" fmla="*/ 4641850 w 5090160"/>
              <a:gd name="connsiteY10" fmla="*/ 170180 h 765810"/>
              <a:gd name="connsiteX11" fmla="*/ 5090160 w 5090160"/>
              <a:gd name="connsiteY11" fmla="*/ 87630 h 765810"/>
              <a:gd name="connsiteX0" fmla="*/ 0 w 5090160"/>
              <a:gd name="connsiteY0" fmla="*/ 472440 h 843280"/>
              <a:gd name="connsiteX1" fmla="*/ 472440 w 5090160"/>
              <a:gd name="connsiteY1" fmla="*/ 678180 h 843280"/>
              <a:gd name="connsiteX2" fmla="*/ 935990 w 5090160"/>
              <a:gd name="connsiteY2" fmla="*/ 367030 h 843280"/>
              <a:gd name="connsiteX3" fmla="*/ 1394460 w 5090160"/>
              <a:gd name="connsiteY3" fmla="*/ 843280 h 843280"/>
              <a:gd name="connsiteX4" fmla="*/ 1868170 w 5090160"/>
              <a:gd name="connsiteY4" fmla="*/ 278130 h 843280"/>
              <a:gd name="connsiteX5" fmla="*/ 2312670 w 5090160"/>
              <a:gd name="connsiteY5" fmla="*/ 415290 h 843280"/>
              <a:gd name="connsiteX6" fmla="*/ 2791460 w 5090160"/>
              <a:gd name="connsiteY6" fmla="*/ 393700 h 843280"/>
              <a:gd name="connsiteX7" fmla="*/ 3235960 w 5090160"/>
              <a:gd name="connsiteY7" fmla="*/ 516890 h 843280"/>
              <a:gd name="connsiteX8" fmla="*/ 3717290 w 5090160"/>
              <a:gd name="connsiteY8" fmla="*/ 77470 h 843280"/>
              <a:gd name="connsiteX9" fmla="*/ 4170680 w 5090160"/>
              <a:gd name="connsiteY9" fmla="*/ 238760 h 843280"/>
              <a:gd name="connsiteX10" fmla="*/ 4641850 w 5090160"/>
              <a:gd name="connsiteY10" fmla="*/ 0 h 843280"/>
              <a:gd name="connsiteX11" fmla="*/ 5090160 w 5090160"/>
              <a:gd name="connsiteY11" fmla="*/ 165100 h 8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843280">
                <a:moveTo>
                  <a:pt x="0" y="472440"/>
                </a:moveTo>
                <a:lnTo>
                  <a:pt x="472440" y="678180"/>
                </a:lnTo>
                <a:lnTo>
                  <a:pt x="935990" y="367030"/>
                </a:lnTo>
                <a:lnTo>
                  <a:pt x="1394460" y="843280"/>
                </a:lnTo>
                <a:lnTo>
                  <a:pt x="1868170" y="278130"/>
                </a:lnTo>
                <a:lnTo>
                  <a:pt x="2312670" y="415290"/>
                </a:lnTo>
                <a:lnTo>
                  <a:pt x="2791460" y="393700"/>
                </a:lnTo>
                <a:lnTo>
                  <a:pt x="3235960" y="516890"/>
                </a:lnTo>
                <a:lnTo>
                  <a:pt x="3717290" y="77470"/>
                </a:lnTo>
                <a:lnTo>
                  <a:pt x="4170680" y="238760"/>
                </a:lnTo>
                <a:lnTo>
                  <a:pt x="4641850" y="0"/>
                </a:lnTo>
                <a:lnTo>
                  <a:pt x="5090160" y="165100"/>
                </a:ln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0" name="Freeform 9"/>
          <p:cNvSpPr/>
          <p:nvPr userDrawn="1"/>
        </p:nvSpPr>
        <p:spPr>
          <a:xfrm>
            <a:off x="3590775" y="2482943"/>
            <a:ext cx="6922971" cy="1318597"/>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83810"/>
              <a:gd name="connsiteY0" fmla="*/ 80010 h 693420"/>
              <a:gd name="connsiteX1" fmla="*/ 466090 w 5083810"/>
              <a:gd name="connsiteY1" fmla="*/ 0 h 693420"/>
              <a:gd name="connsiteX2" fmla="*/ 923290 w 5083810"/>
              <a:gd name="connsiteY2" fmla="*/ 609600 h 693420"/>
              <a:gd name="connsiteX3" fmla="*/ 1388110 w 5083810"/>
              <a:gd name="connsiteY3" fmla="*/ 342900 h 693420"/>
              <a:gd name="connsiteX4" fmla="*/ 1868170 w 5083810"/>
              <a:gd name="connsiteY4" fmla="*/ 419100 h 693420"/>
              <a:gd name="connsiteX5" fmla="*/ 2325370 w 5083810"/>
              <a:gd name="connsiteY5" fmla="*/ 60960 h 693420"/>
              <a:gd name="connsiteX6" fmla="*/ 2797810 w 5083810"/>
              <a:gd name="connsiteY6" fmla="*/ 579120 h 693420"/>
              <a:gd name="connsiteX7" fmla="*/ 3255010 w 5083810"/>
              <a:gd name="connsiteY7" fmla="*/ 556260 h 693420"/>
              <a:gd name="connsiteX8" fmla="*/ 3704590 w 5083810"/>
              <a:gd name="connsiteY8" fmla="*/ 129540 h 693420"/>
              <a:gd name="connsiteX9" fmla="*/ 4177030 w 5083810"/>
              <a:gd name="connsiteY9" fmla="*/ 335280 h 693420"/>
              <a:gd name="connsiteX10" fmla="*/ 4641850 w 5083810"/>
              <a:gd name="connsiteY10" fmla="*/ 693420 h 693420"/>
              <a:gd name="connsiteX11" fmla="*/ 5083810 w 5083810"/>
              <a:gd name="connsiteY11" fmla="*/ 121920 h 69342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3429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31720 w 5083810"/>
              <a:gd name="connsiteY5" fmla="*/ 13182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55010 w 5083810"/>
              <a:gd name="connsiteY7" fmla="*/ 5562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48660 w 5083810"/>
              <a:gd name="connsiteY7" fmla="*/ 3911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90160"/>
              <a:gd name="connsiteY0" fmla="*/ 80010 h 1372870"/>
              <a:gd name="connsiteX1" fmla="*/ 466090 w 5090160"/>
              <a:gd name="connsiteY1" fmla="*/ 0 h 1372870"/>
              <a:gd name="connsiteX2" fmla="*/ 929640 w 5090160"/>
              <a:gd name="connsiteY2" fmla="*/ 1346200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80010 h 1372870"/>
              <a:gd name="connsiteX1" fmla="*/ 466090 w 5090160"/>
              <a:gd name="connsiteY1" fmla="*/ 0 h 1372870"/>
              <a:gd name="connsiteX2" fmla="*/ 914142 w 5090160"/>
              <a:gd name="connsiteY2" fmla="*/ 501542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0 h 1292860"/>
              <a:gd name="connsiteX1" fmla="*/ 466090 w 5090160"/>
              <a:gd name="connsiteY1" fmla="*/ 262890 h 1292860"/>
              <a:gd name="connsiteX2" fmla="*/ 914142 w 5090160"/>
              <a:gd name="connsiteY2" fmla="*/ 421532 h 1292860"/>
              <a:gd name="connsiteX3" fmla="*/ 1388110 w 5090160"/>
              <a:gd name="connsiteY3" fmla="*/ 618490 h 1292860"/>
              <a:gd name="connsiteX4" fmla="*/ 1855470 w 5090160"/>
              <a:gd name="connsiteY4" fmla="*/ 1196340 h 1292860"/>
              <a:gd name="connsiteX5" fmla="*/ 2331720 w 5090160"/>
              <a:gd name="connsiteY5" fmla="*/ 1238250 h 1292860"/>
              <a:gd name="connsiteX6" fmla="*/ 2778760 w 5090160"/>
              <a:gd name="connsiteY6" fmla="*/ 1292860 h 1292860"/>
              <a:gd name="connsiteX7" fmla="*/ 3248660 w 5090160"/>
              <a:gd name="connsiteY7" fmla="*/ 311150 h 1292860"/>
              <a:gd name="connsiteX8" fmla="*/ 3704590 w 5090160"/>
              <a:gd name="connsiteY8" fmla="*/ 49530 h 1292860"/>
              <a:gd name="connsiteX9" fmla="*/ 4177030 w 5090160"/>
              <a:gd name="connsiteY9" fmla="*/ 255270 h 1292860"/>
              <a:gd name="connsiteX10" fmla="*/ 4641850 w 5090160"/>
              <a:gd name="connsiteY10" fmla="*/ 613410 h 1292860"/>
              <a:gd name="connsiteX11" fmla="*/ 5090160 w 5090160"/>
              <a:gd name="connsiteY11" fmla="*/ 1172210 h 129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1292860">
                <a:moveTo>
                  <a:pt x="0" y="0"/>
                </a:moveTo>
                <a:lnTo>
                  <a:pt x="466090" y="262890"/>
                </a:lnTo>
                <a:lnTo>
                  <a:pt x="914142" y="421532"/>
                </a:lnTo>
                <a:lnTo>
                  <a:pt x="1388110" y="618490"/>
                </a:lnTo>
                <a:lnTo>
                  <a:pt x="1855470" y="1196340"/>
                </a:lnTo>
                <a:lnTo>
                  <a:pt x="2331720" y="1238250"/>
                </a:lnTo>
                <a:lnTo>
                  <a:pt x="2778760" y="1292860"/>
                </a:lnTo>
                <a:lnTo>
                  <a:pt x="3248660" y="311150"/>
                </a:lnTo>
                <a:lnTo>
                  <a:pt x="3704590" y="49530"/>
                </a:lnTo>
                <a:lnTo>
                  <a:pt x="4177030" y="255270"/>
                </a:lnTo>
                <a:lnTo>
                  <a:pt x="4641850" y="613410"/>
                </a:lnTo>
                <a:lnTo>
                  <a:pt x="5090160" y="1172210"/>
                </a:ln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aphicFrame>
        <p:nvGraphicFramePr>
          <p:cNvPr id="18" name="Table 17"/>
          <p:cNvGraphicFramePr>
            <a:graphicFrameLocks noGrp="1"/>
          </p:cNvGraphicFramePr>
          <p:nvPr userDrawn="1">
            <p:extLst/>
          </p:nvPr>
        </p:nvGraphicFramePr>
        <p:xfrm>
          <a:off x="3608011" y="4581526"/>
          <a:ext cx="2599572" cy="404128"/>
        </p:xfrm>
        <a:graphic>
          <a:graphicData uri="http://schemas.openxmlformats.org/drawingml/2006/table">
            <a:tbl>
              <a:tblPr firstRow="1" bandRow="1">
                <a:tableStyleId>{5C22544A-7EE6-4342-B048-85BDC9FD1C3A}</a:tableStyleId>
              </a:tblPr>
              <a:tblGrid>
                <a:gridCol w="799969"/>
                <a:gridCol w="482543"/>
                <a:gridCol w="1317060"/>
              </a:tblGrid>
              <a:tr h="202064">
                <a:tc gridSpan="3">
                  <a:txBody>
                    <a:bodyPr/>
                    <a:lstStyle/>
                    <a:p>
                      <a:r>
                        <a:rPr lang="en-US" sz="700" b="1" cap="all" dirty="0" smtClean="0">
                          <a:solidFill>
                            <a:schemeClr val="bg1"/>
                          </a:solidFill>
                          <a:latin typeface="Segoe UI Semibold" pitchFamily="34" charset="0"/>
                          <a:ea typeface="Segoe UI" pitchFamily="34" charset="0"/>
                          <a:cs typeface="Segoe UI" pitchFamily="34" charset="0"/>
                        </a:rPr>
                        <a:t>&lt;VALUE&gt;</a:t>
                      </a:r>
                      <a:endParaRPr lang="en-US" sz="600" b="1" cap="all" dirty="0">
                        <a:solidFill>
                          <a:schemeClr val="bg1"/>
                        </a:solidFill>
                        <a:latin typeface="Segoe UI Semibold" pitchFamily="34" charset="0"/>
                        <a:ea typeface="Segoe UI" pitchFamily="34" charset="0"/>
                        <a:cs typeface="Segoe UI"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a typeface="Segoe UI" pitchFamily="34" charset="0"/>
                        <a:cs typeface="Segoe UI"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22" name="Table 21"/>
          <p:cNvGraphicFramePr>
            <a:graphicFrameLocks noGrp="1"/>
          </p:cNvGraphicFramePr>
          <p:nvPr userDrawn="1">
            <p:extLst/>
          </p:nvPr>
        </p:nvGraphicFramePr>
        <p:xfrm>
          <a:off x="3608007" y="5222955"/>
          <a:ext cx="2599574" cy="404128"/>
        </p:xfrm>
        <a:graphic>
          <a:graphicData uri="http://schemas.openxmlformats.org/drawingml/2006/table">
            <a:tbl>
              <a:tblPr firstRow="1" bandRow="1">
                <a:tableStyleId>{5C22544A-7EE6-4342-B048-85BDC9FD1C3A}</a:tableStyleId>
              </a:tblPr>
              <a:tblGrid>
                <a:gridCol w="550574"/>
                <a:gridCol w="1334330"/>
                <a:gridCol w="714670"/>
              </a:tblGrid>
              <a:tr h="202064">
                <a:tc gridSpan="3">
                  <a:txBody>
                    <a:bodyPr/>
                    <a:lstStyle/>
                    <a:p>
                      <a:r>
                        <a:rPr lang="en-US" sz="700" b="1" cap="all" dirty="0" smtClean="0">
                          <a:solidFill>
                            <a:schemeClr val="bg1"/>
                          </a:solidFill>
                          <a:latin typeface="Segoe UI Semibold" pitchFamily="34" charset="0"/>
                        </a:rPr>
                        <a:t>&lt;VALUE&gt;</a:t>
                      </a:r>
                      <a:endParaRPr lang="en-US" sz="600" b="1" cap="all" dirty="0">
                        <a:solidFill>
                          <a:schemeClr val="bg1"/>
                        </a:solidFill>
                        <a:latin typeface="Segoe UI Semibold"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29" name="TextBox 28"/>
          <p:cNvSpPr txBox="1"/>
          <p:nvPr userDrawn="1"/>
        </p:nvSpPr>
        <p:spPr>
          <a:xfrm>
            <a:off x="3595665" y="4220982"/>
            <a:ext cx="1140286"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Usage Overview</a:t>
            </a:r>
            <a:endParaRPr lang="en-US" sz="1224" dirty="0">
              <a:solidFill>
                <a:prstClr val="black"/>
              </a:solidFill>
              <a:latin typeface="Segoe UI" pitchFamily="34" charset="0"/>
              <a:ea typeface="Segoe UI" pitchFamily="34" charset="0"/>
              <a:cs typeface="Segoe UI" pitchFamily="34" charset="0"/>
            </a:endParaRPr>
          </a:p>
        </p:txBody>
      </p:sp>
      <p:sp>
        <p:nvSpPr>
          <p:cNvPr id="30" name="TextBox 29"/>
          <p:cNvSpPr txBox="1"/>
          <p:nvPr userDrawn="1"/>
        </p:nvSpPr>
        <p:spPr>
          <a:xfrm>
            <a:off x="6850724" y="4220982"/>
            <a:ext cx="925493"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Quick Glance</a:t>
            </a:r>
            <a:endParaRPr lang="en-US" sz="1224" dirty="0">
              <a:solidFill>
                <a:prstClr val="black"/>
              </a:solidFill>
              <a:latin typeface="Segoe UI" pitchFamily="34" charset="0"/>
              <a:ea typeface="Segoe UI" pitchFamily="34" charset="0"/>
              <a:cs typeface="Segoe UI" pitchFamily="34" charset="0"/>
            </a:endParaRPr>
          </a:p>
        </p:txBody>
      </p:sp>
      <p:sp>
        <p:nvSpPr>
          <p:cNvPr id="32" name="TextBox 31"/>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3" name="TextBox 32"/>
          <p:cNvSpPr txBox="1"/>
          <p:nvPr userDrawn="1"/>
        </p:nvSpPr>
        <p:spPr>
          <a:xfrm>
            <a:off x="5772245"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4" name="TextBox 33"/>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40" name="TextBox 39"/>
          <p:cNvSpPr txBox="1"/>
          <p:nvPr userDrawn="1"/>
        </p:nvSpPr>
        <p:spPr>
          <a:xfrm>
            <a:off x="3960540"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41"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TextBox 41"/>
          <p:cNvSpPr txBox="1"/>
          <p:nvPr userDrawn="1"/>
        </p:nvSpPr>
        <p:spPr>
          <a:xfrm>
            <a:off x="7232942"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pic>
        <p:nvPicPr>
          <p:cNvPr id="43" name="Picture 1" descr="Reload 512x512.png"/>
          <p:cNvPicPr>
            <a:picLocks noChangeAspect="1"/>
          </p:cNvPicPr>
          <p:nvPr userDrawn="1"/>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300000" flipH="1">
            <a:off x="10367542" y="1991977"/>
            <a:ext cx="125308" cy="167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4" name="Group 43"/>
          <p:cNvGrpSpPr/>
          <p:nvPr userDrawn="1"/>
        </p:nvGrpSpPr>
        <p:grpSpPr>
          <a:xfrm>
            <a:off x="9756677" y="1981357"/>
            <a:ext cx="458996" cy="190239"/>
            <a:chOff x="7208582" y="1942683"/>
            <a:chExt cx="337480" cy="186526"/>
          </a:xfrm>
        </p:grpSpPr>
        <p:pic>
          <p:nvPicPr>
            <p:cNvPr id="45" name="Picture 6" descr="Time 512x512.png"/>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8435" y="1973585"/>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 name="Rectangle 45"/>
            <p:cNvSpPr/>
            <p:nvPr/>
          </p:nvSpPr>
          <p:spPr>
            <a:xfrm>
              <a:off x="7208582" y="1942683"/>
              <a:ext cx="104597"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rPr>
                <a:t>24H</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sp>
          <p:nvSpPr>
            <p:cNvPr id="47" name="Rectangle 46"/>
            <p:cNvSpPr/>
            <p:nvPr/>
          </p:nvSpPr>
          <p:spPr>
            <a:xfrm>
              <a:off x="7487151" y="1942683"/>
              <a:ext cx="58911"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sym typeface="Webdings"/>
                </a:rPr>
                <a:t></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6632300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ashboard1">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61" y="4780485"/>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Rectangle 5"/>
          <p:cNvSpPr/>
          <p:nvPr userDrawn="1"/>
        </p:nvSpPr>
        <p:spPr>
          <a:xfrm>
            <a:off x="3507207" y="1290461"/>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
        <p:nvSpPr>
          <p:cNvPr id="32" name="TextBox 31"/>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3" name="TextBox 32"/>
          <p:cNvSpPr txBox="1"/>
          <p:nvPr userDrawn="1"/>
        </p:nvSpPr>
        <p:spPr>
          <a:xfrm>
            <a:off x="5772245"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4" name="TextBox 33"/>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40" name="TextBox 39"/>
          <p:cNvSpPr txBox="1"/>
          <p:nvPr userDrawn="1"/>
        </p:nvSpPr>
        <p:spPr>
          <a:xfrm>
            <a:off x="3960540"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41"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TextBox 41"/>
          <p:cNvSpPr txBox="1"/>
          <p:nvPr userDrawn="1"/>
        </p:nvSpPr>
        <p:spPr>
          <a:xfrm>
            <a:off x="7232942"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graphicFrame>
        <p:nvGraphicFramePr>
          <p:cNvPr id="52" name="Table 51"/>
          <p:cNvGraphicFramePr>
            <a:graphicFrameLocks noGrp="1"/>
          </p:cNvGraphicFramePr>
          <p:nvPr userDrawn="1">
            <p:extLst/>
          </p:nvPr>
        </p:nvGraphicFramePr>
        <p:xfrm>
          <a:off x="3608011" y="2329466"/>
          <a:ext cx="2599572" cy="404128"/>
        </p:xfrm>
        <a:graphic>
          <a:graphicData uri="http://schemas.openxmlformats.org/drawingml/2006/table">
            <a:tbl>
              <a:tblPr firstRow="1" bandRow="1">
                <a:tableStyleId>{5C22544A-7EE6-4342-B048-85BDC9FD1C3A}</a:tableStyleId>
              </a:tblPr>
              <a:tblGrid>
                <a:gridCol w="799969"/>
                <a:gridCol w="482543"/>
                <a:gridCol w="1317060"/>
              </a:tblGrid>
              <a:tr h="202064">
                <a:tc gridSpan="3">
                  <a:txBody>
                    <a:bodyPr/>
                    <a:lstStyle/>
                    <a:p>
                      <a:r>
                        <a:rPr lang="en-US" sz="700" b="1" cap="all" dirty="0" smtClean="0">
                          <a:solidFill>
                            <a:schemeClr val="bg1"/>
                          </a:solidFill>
                          <a:latin typeface="Segoe UI Semibold" pitchFamily="34" charset="0"/>
                          <a:ea typeface="Segoe UI" pitchFamily="34" charset="0"/>
                          <a:cs typeface="Segoe UI" pitchFamily="34" charset="0"/>
                        </a:rPr>
                        <a:t>&lt;VALUE&gt;</a:t>
                      </a:r>
                      <a:endParaRPr lang="en-US" sz="600" b="1" cap="all" dirty="0">
                        <a:solidFill>
                          <a:schemeClr val="bg1"/>
                        </a:solidFill>
                        <a:latin typeface="Segoe UI Semibold" pitchFamily="34" charset="0"/>
                        <a:ea typeface="Segoe UI" pitchFamily="34" charset="0"/>
                        <a:cs typeface="Segoe UI"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a typeface="Segoe UI" pitchFamily="34" charset="0"/>
                        <a:cs typeface="Segoe UI"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53" name="Table 52"/>
          <p:cNvGraphicFramePr>
            <a:graphicFrameLocks noGrp="1"/>
          </p:cNvGraphicFramePr>
          <p:nvPr userDrawn="1">
            <p:extLst/>
          </p:nvPr>
        </p:nvGraphicFramePr>
        <p:xfrm>
          <a:off x="3608007" y="2970894"/>
          <a:ext cx="2599574" cy="404128"/>
        </p:xfrm>
        <a:graphic>
          <a:graphicData uri="http://schemas.openxmlformats.org/drawingml/2006/table">
            <a:tbl>
              <a:tblPr firstRow="1" bandRow="1">
                <a:tableStyleId>{5C22544A-7EE6-4342-B048-85BDC9FD1C3A}</a:tableStyleId>
              </a:tblPr>
              <a:tblGrid>
                <a:gridCol w="550574"/>
                <a:gridCol w="1334330"/>
                <a:gridCol w="714670"/>
              </a:tblGrid>
              <a:tr h="202064">
                <a:tc gridSpan="3">
                  <a:txBody>
                    <a:bodyPr/>
                    <a:lstStyle/>
                    <a:p>
                      <a:r>
                        <a:rPr lang="en-US" sz="700" b="1" cap="all" dirty="0" smtClean="0">
                          <a:solidFill>
                            <a:schemeClr val="bg1"/>
                          </a:solidFill>
                          <a:latin typeface="Segoe UI Semibold" pitchFamily="34" charset="0"/>
                        </a:rPr>
                        <a:t>&lt;VALUE&gt;</a:t>
                      </a:r>
                      <a:endParaRPr lang="en-US" sz="600" b="1" cap="all" dirty="0">
                        <a:solidFill>
                          <a:schemeClr val="bg1"/>
                        </a:solidFill>
                        <a:latin typeface="Segoe UI Semibold"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54" name="TextBox 53"/>
          <p:cNvSpPr txBox="1"/>
          <p:nvPr userDrawn="1"/>
        </p:nvSpPr>
        <p:spPr>
          <a:xfrm>
            <a:off x="3595665" y="1968922"/>
            <a:ext cx="1140286"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Usage Overview</a:t>
            </a:r>
            <a:endParaRPr lang="en-US" sz="1224" dirty="0">
              <a:solidFill>
                <a:prstClr val="black"/>
              </a:solidFill>
              <a:latin typeface="Segoe UI" pitchFamily="34" charset="0"/>
              <a:ea typeface="Segoe UI" pitchFamily="34" charset="0"/>
              <a:cs typeface="Segoe UI" pitchFamily="34" charset="0"/>
            </a:endParaRPr>
          </a:p>
        </p:txBody>
      </p:sp>
      <p:sp>
        <p:nvSpPr>
          <p:cNvPr id="55" name="TextBox 54"/>
          <p:cNvSpPr txBox="1"/>
          <p:nvPr userDrawn="1"/>
        </p:nvSpPr>
        <p:spPr>
          <a:xfrm>
            <a:off x="6850724" y="1968922"/>
            <a:ext cx="925493"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Quick Glance</a:t>
            </a:r>
            <a:endParaRPr lang="en-US" sz="1224" dirty="0">
              <a:solidFill>
                <a:prstClr val="black"/>
              </a:solidFill>
              <a:latin typeface="Segoe UI" pitchFamily="34" charset="0"/>
              <a:ea typeface="Segoe UI" pitchFamily="34" charset="0"/>
              <a:cs typeface="Segoe UI" pitchFamily="34" charset="0"/>
            </a:endParaRPr>
          </a:p>
        </p:txBody>
      </p:sp>
      <p:sp>
        <p:nvSpPr>
          <p:cNvPr id="57" name="TextBox 56"/>
          <p:cNvSpPr txBox="1"/>
          <p:nvPr userDrawn="1"/>
        </p:nvSpPr>
        <p:spPr>
          <a:xfrm>
            <a:off x="3595672" y="3707838"/>
            <a:ext cx="1210075"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Linked Resources</a:t>
            </a:r>
            <a:endParaRPr lang="en-US" sz="1224"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0620577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shboard2">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61" y="4780485"/>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TextBox 5"/>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7" name="TextBox 6"/>
          <p:cNvSpPr txBox="1"/>
          <p:nvPr userDrawn="1"/>
        </p:nvSpPr>
        <p:spPr>
          <a:xfrm>
            <a:off x="5772245"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8" name="TextBox 7"/>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9" name="TextBox 8"/>
          <p:cNvSpPr txBox="1"/>
          <p:nvPr userDrawn="1"/>
        </p:nvSpPr>
        <p:spPr>
          <a:xfrm>
            <a:off x="3960540"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10"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userDrawn="1"/>
        </p:nvSpPr>
        <p:spPr>
          <a:xfrm>
            <a:off x="7232942"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TextBox 12"/>
          <p:cNvSpPr txBox="1"/>
          <p:nvPr userDrawn="1"/>
        </p:nvSpPr>
        <p:spPr>
          <a:xfrm>
            <a:off x="3595672" y="4220982"/>
            <a:ext cx="1210075"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Linked Resources</a:t>
            </a:r>
            <a:endParaRPr lang="en-US" sz="1224" dirty="0">
              <a:solidFill>
                <a:prstClr val="black"/>
              </a:solidFill>
              <a:latin typeface="Segoe UI" pitchFamily="34" charset="0"/>
              <a:ea typeface="Segoe UI" pitchFamily="34" charset="0"/>
              <a:cs typeface="Segoe UI" pitchFamily="34" charset="0"/>
            </a:endParaRPr>
          </a:p>
        </p:txBody>
      </p:sp>
      <p:sp>
        <p:nvSpPr>
          <p:cNvPr id="14" name="TextBox 13"/>
          <p:cNvSpPr txBox="1"/>
          <p:nvPr userDrawn="1"/>
        </p:nvSpPr>
        <p:spPr>
          <a:xfrm>
            <a:off x="7588626" y="4220982"/>
            <a:ext cx="925493"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Quick Glance</a:t>
            </a:r>
            <a:endParaRPr lang="en-US" sz="1224" dirty="0">
              <a:solidFill>
                <a:prstClr val="black"/>
              </a:solidFill>
              <a:latin typeface="Segoe UI" pitchFamily="34" charset="0"/>
              <a:ea typeface="Segoe UI" pitchFamily="34" charset="0"/>
              <a:cs typeface="Segoe UI" pitchFamily="34" charset="0"/>
            </a:endParaRPr>
          </a:p>
        </p:txBody>
      </p:sp>
      <p:graphicFrame>
        <p:nvGraphicFramePr>
          <p:cNvPr id="15" name="Table 14"/>
          <p:cNvGraphicFramePr>
            <a:graphicFrameLocks noGrp="1"/>
          </p:cNvGraphicFramePr>
          <p:nvPr userDrawn="1">
            <p:extLst/>
          </p:nvPr>
        </p:nvGraphicFramePr>
        <p:xfrm>
          <a:off x="3592508" y="2212892"/>
          <a:ext cx="6935071" cy="1808940"/>
        </p:xfrm>
        <a:graphic>
          <a:graphicData uri="http://schemas.openxmlformats.org/drawingml/2006/table">
            <a:tbl>
              <a:tblPr firstRow="1" bandRow="1">
                <a:tableStyleId>{5C22544A-7EE6-4342-B048-85BDC9FD1C3A}</a:tableStyleId>
              </a:tblPr>
              <a:tblGrid>
                <a:gridCol w="630461"/>
                <a:gridCol w="630461"/>
                <a:gridCol w="630461"/>
                <a:gridCol w="630461"/>
                <a:gridCol w="630461"/>
                <a:gridCol w="630461"/>
                <a:gridCol w="630461"/>
                <a:gridCol w="630461"/>
                <a:gridCol w="630461"/>
                <a:gridCol w="630461"/>
                <a:gridCol w="630461"/>
              </a:tblGrid>
              <a:tr h="1641071">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7869">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12p</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Freeform 15"/>
          <p:cNvSpPr/>
          <p:nvPr userDrawn="1"/>
        </p:nvSpPr>
        <p:spPr>
          <a:xfrm>
            <a:off x="3582138" y="2943421"/>
            <a:ext cx="6922971" cy="707224"/>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693420">
                <a:moveTo>
                  <a:pt x="0" y="594360"/>
                </a:moveTo>
                <a:lnTo>
                  <a:pt x="472440" y="0"/>
                </a:lnTo>
                <a:lnTo>
                  <a:pt x="929640" y="609600"/>
                </a:lnTo>
                <a:lnTo>
                  <a:pt x="1394460" y="342900"/>
                </a:lnTo>
                <a:lnTo>
                  <a:pt x="1874520" y="419100"/>
                </a:lnTo>
                <a:lnTo>
                  <a:pt x="2331720" y="60960"/>
                </a:lnTo>
                <a:lnTo>
                  <a:pt x="2804160" y="579120"/>
                </a:lnTo>
                <a:lnTo>
                  <a:pt x="3261360" y="556260"/>
                </a:lnTo>
                <a:lnTo>
                  <a:pt x="3710940" y="129540"/>
                </a:lnTo>
                <a:lnTo>
                  <a:pt x="4183380" y="335280"/>
                </a:lnTo>
                <a:lnTo>
                  <a:pt x="4648200" y="693420"/>
                </a:lnTo>
                <a:lnTo>
                  <a:pt x="5090160" y="121920"/>
                </a:ln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7" name="Freeform 16"/>
          <p:cNvSpPr/>
          <p:nvPr userDrawn="1"/>
        </p:nvSpPr>
        <p:spPr>
          <a:xfrm>
            <a:off x="3590775" y="2789443"/>
            <a:ext cx="6922971" cy="860068"/>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90160"/>
              <a:gd name="connsiteY0" fmla="*/ 533400 h 1062990"/>
              <a:gd name="connsiteX1" fmla="*/ 478790 w 5090160"/>
              <a:gd name="connsiteY1" fmla="*/ 1062990 h 1062990"/>
              <a:gd name="connsiteX2" fmla="*/ 929640 w 5090160"/>
              <a:gd name="connsiteY2" fmla="*/ 548640 h 1062990"/>
              <a:gd name="connsiteX3" fmla="*/ 1394460 w 5090160"/>
              <a:gd name="connsiteY3" fmla="*/ 281940 h 1062990"/>
              <a:gd name="connsiteX4" fmla="*/ 1874520 w 5090160"/>
              <a:gd name="connsiteY4" fmla="*/ 358140 h 1062990"/>
              <a:gd name="connsiteX5" fmla="*/ 2331720 w 5090160"/>
              <a:gd name="connsiteY5" fmla="*/ 0 h 1062990"/>
              <a:gd name="connsiteX6" fmla="*/ 2804160 w 5090160"/>
              <a:gd name="connsiteY6" fmla="*/ 518160 h 1062990"/>
              <a:gd name="connsiteX7" fmla="*/ 3261360 w 5090160"/>
              <a:gd name="connsiteY7" fmla="*/ 495300 h 1062990"/>
              <a:gd name="connsiteX8" fmla="*/ 3710940 w 5090160"/>
              <a:gd name="connsiteY8" fmla="*/ 68580 h 1062990"/>
              <a:gd name="connsiteX9" fmla="*/ 4183380 w 5090160"/>
              <a:gd name="connsiteY9" fmla="*/ 274320 h 1062990"/>
              <a:gd name="connsiteX10" fmla="*/ 4648200 w 5090160"/>
              <a:gd name="connsiteY10" fmla="*/ 632460 h 1062990"/>
              <a:gd name="connsiteX11" fmla="*/ 5090160 w 5090160"/>
              <a:gd name="connsiteY11" fmla="*/ 60960 h 1062990"/>
              <a:gd name="connsiteX0" fmla="*/ 0 w 5083810"/>
              <a:gd name="connsiteY0" fmla="*/ 857250 h 1062990"/>
              <a:gd name="connsiteX1" fmla="*/ 472440 w 5083810"/>
              <a:gd name="connsiteY1" fmla="*/ 1062990 h 1062990"/>
              <a:gd name="connsiteX2" fmla="*/ 923290 w 5083810"/>
              <a:gd name="connsiteY2" fmla="*/ 5486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062990"/>
              <a:gd name="connsiteX1" fmla="*/ 472440 w 5083810"/>
              <a:gd name="connsiteY1" fmla="*/ 1062990 h 1062990"/>
              <a:gd name="connsiteX2" fmla="*/ 935990 w 5083810"/>
              <a:gd name="connsiteY2" fmla="*/ 7518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3581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6629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7810 w 5083810"/>
              <a:gd name="connsiteY6" fmla="*/ 45720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0680 w 5083810"/>
              <a:gd name="connsiteY9" fmla="*/ 562610 h 1167130"/>
              <a:gd name="connsiteX10" fmla="*/ 4641850 w 5083810"/>
              <a:gd name="connsiteY10" fmla="*/ 571500 h 1167130"/>
              <a:gd name="connsiteX11" fmla="*/ 5083810 w 5083810"/>
              <a:gd name="connsiteY11" fmla="*/ 0 h 1167130"/>
              <a:gd name="connsiteX0" fmla="*/ 0 w 5090160"/>
              <a:gd name="connsiteY0" fmla="*/ 394970 h 765810"/>
              <a:gd name="connsiteX1" fmla="*/ 472440 w 5090160"/>
              <a:gd name="connsiteY1" fmla="*/ 600710 h 765810"/>
              <a:gd name="connsiteX2" fmla="*/ 935990 w 5090160"/>
              <a:gd name="connsiteY2" fmla="*/ 289560 h 765810"/>
              <a:gd name="connsiteX3" fmla="*/ 1394460 w 5090160"/>
              <a:gd name="connsiteY3" fmla="*/ 765810 h 765810"/>
              <a:gd name="connsiteX4" fmla="*/ 1868170 w 5090160"/>
              <a:gd name="connsiteY4" fmla="*/ 200660 h 765810"/>
              <a:gd name="connsiteX5" fmla="*/ 2312670 w 5090160"/>
              <a:gd name="connsiteY5" fmla="*/ 337820 h 765810"/>
              <a:gd name="connsiteX6" fmla="*/ 2791460 w 5090160"/>
              <a:gd name="connsiteY6" fmla="*/ 316230 h 765810"/>
              <a:gd name="connsiteX7" fmla="*/ 3235960 w 5090160"/>
              <a:gd name="connsiteY7" fmla="*/ 439420 h 765810"/>
              <a:gd name="connsiteX8" fmla="*/ 3717290 w 5090160"/>
              <a:gd name="connsiteY8" fmla="*/ 0 h 765810"/>
              <a:gd name="connsiteX9" fmla="*/ 4170680 w 5090160"/>
              <a:gd name="connsiteY9" fmla="*/ 161290 h 765810"/>
              <a:gd name="connsiteX10" fmla="*/ 4641850 w 5090160"/>
              <a:gd name="connsiteY10" fmla="*/ 170180 h 765810"/>
              <a:gd name="connsiteX11" fmla="*/ 5090160 w 5090160"/>
              <a:gd name="connsiteY11" fmla="*/ 87630 h 765810"/>
              <a:gd name="connsiteX0" fmla="*/ 0 w 5090160"/>
              <a:gd name="connsiteY0" fmla="*/ 472440 h 843280"/>
              <a:gd name="connsiteX1" fmla="*/ 472440 w 5090160"/>
              <a:gd name="connsiteY1" fmla="*/ 678180 h 843280"/>
              <a:gd name="connsiteX2" fmla="*/ 935990 w 5090160"/>
              <a:gd name="connsiteY2" fmla="*/ 367030 h 843280"/>
              <a:gd name="connsiteX3" fmla="*/ 1394460 w 5090160"/>
              <a:gd name="connsiteY3" fmla="*/ 843280 h 843280"/>
              <a:gd name="connsiteX4" fmla="*/ 1868170 w 5090160"/>
              <a:gd name="connsiteY4" fmla="*/ 278130 h 843280"/>
              <a:gd name="connsiteX5" fmla="*/ 2312670 w 5090160"/>
              <a:gd name="connsiteY5" fmla="*/ 415290 h 843280"/>
              <a:gd name="connsiteX6" fmla="*/ 2791460 w 5090160"/>
              <a:gd name="connsiteY6" fmla="*/ 393700 h 843280"/>
              <a:gd name="connsiteX7" fmla="*/ 3235960 w 5090160"/>
              <a:gd name="connsiteY7" fmla="*/ 516890 h 843280"/>
              <a:gd name="connsiteX8" fmla="*/ 3717290 w 5090160"/>
              <a:gd name="connsiteY8" fmla="*/ 77470 h 843280"/>
              <a:gd name="connsiteX9" fmla="*/ 4170680 w 5090160"/>
              <a:gd name="connsiteY9" fmla="*/ 238760 h 843280"/>
              <a:gd name="connsiteX10" fmla="*/ 4641850 w 5090160"/>
              <a:gd name="connsiteY10" fmla="*/ 0 h 843280"/>
              <a:gd name="connsiteX11" fmla="*/ 5090160 w 5090160"/>
              <a:gd name="connsiteY11" fmla="*/ 165100 h 8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843280">
                <a:moveTo>
                  <a:pt x="0" y="472440"/>
                </a:moveTo>
                <a:lnTo>
                  <a:pt x="472440" y="678180"/>
                </a:lnTo>
                <a:lnTo>
                  <a:pt x="935990" y="367030"/>
                </a:lnTo>
                <a:lnTo>
                  <a:pt x="1394460" y="843280"/>
                </a:lnTo>
                <a:lnTo>
                  <a:pt x="1868170" y="278130"/>
                </a:lnTo>
                <a:lnTo>
                  <a:pt x="2312670" y="415290"/>
                </a:lnTo>
                <a:lnTo>
                  <a:pt x="2791460" y="393700"/>
                </a:lnTo>
                <a:lnTo>
                  <a:pt x="3235960" y="516890"/>
                </a:lnTo>
                <a:lnTo>
                  <a:pt x="3717290" y="77470"/>
                </a:lnTo>
                <a:lnTo>
                  <a:pt x="4170680" y="238760"/>
                </a:lnTo>
                <a:lnTo>
                  <a:pt x="4641850" y="0"/>
                </a:lnTo>
                <a:lnTo>
                  <a:pt x="5090160" y="165100"/>
                </a:ln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8" name="Freeform 17"/>
          <p:cNvSpPr/>
          <p:nvPr userDrawn="1"/>
        </p:nvSpPr>
        <p:spPr>
          <a:xfrm>
            <a:off x="3590775" y="2482943"/>
            <a:ext cx="6922971" cy="1318597"/>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83810"/>
              <a:gd name="connsiteY0" fmla="*/ 80010 h 693420"/>
              <a:gd name="connsiteX1" fmla="*/ 466090 w 5083810"/>
              <a:gd name="connsiteY1" fmla="*/ 0 h 693420"/>
              <a:gd name="connsiteX2" fmla="*/ 923290 w 5083810"/>
              <a:gd name="connsiteY2" fmla="*/ 609600 h 693420"/>
              <a:gd name="connsiteX3" fmla="*/ 1388110 w 5083810"/>
              <a:gd name="connsiteY3" fmla="*/ 342900 h 693420"/>
              <a:gd name="connsiteX4" fmla="*/ 1868170 w 5083810"/>
              <a:gd name="connsiteY4" fmla="*/ 419100 h 693420"/>
              <a:gd name="connsiteX5" fmla="*/ 2325370 w 5083810"/>
              <a:gd name="connsiteY5" fmla="*/ 60960 h 693420"/>
              <a:gd name="connsiteX6" fmla="*/ 2797810 w 5083810"/>
              <a:gd name="connsiteY6" fmla="*/ 579120 h 693420"/>
              <a:gd name="connsiteX7" fmla="*/ 3255010 w 5083810"/>
              <a:gd name="connsiteY7" fmla="*/ 556260 h 693420"/>
              <a:gd name="connsiteX8" fmla="*/ 3704590 w 5083810"/>
              <a:gd name="connsiteY8" fmla="*/ 129540 h 693420"/>
              <a:gd name="connsiteX9" fmla="*/ 4177030 w 5083810"/>
              <a:gd name="connsiteY9" fmla="*/ 335280 h 693420"/>
              <a:gd name="connsiteX10" fmla="*/ 4641850 w 5083810"/>
              <a:gd name="connsiteY10" fmla="*/ 693420 h 693420"/>
              <a:gd name="connsiteX11" fmla="*/ 5083810 w 5083810"/>
              <a:gd name="connsiteY11" fmla="*/ 121920 h 69342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3429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31720 w 5083810"/>
              <a:gd name="connsiteY5" fmla="*/ 13182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55010 w 5083810"/>
              <a:gd name="connsiteY7" fmla="*/ 5562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48660 w 5083810"/>
              <a:gd name="connsiteY7" fmla="*/ 3911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90160"/>
              <a:gd name="connsiteY0" fmla="*/ 80010 h 1372870"/>
              <a:gd name="connsiteX1" fmla="*/ 466090 w 5090160"/>
              <a:gd name="connsiteY1" fmla="*/ 0 h 1372870"/>
              <a:gd name="connsiteX2" fmla="*/ 929640 w 5090160"/>
              <a:gd name="connsiteY2" fmla="*/ 1346200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80010 h 1372870"/>
              <a:gd name="connsiteX1" fmla="*/ 466090 w 5090160"/>
              <a:gd name="connsiteY1" fmla="*/ 0 h 1372870"/>
              <a:gd name="connsiteX2" fmla="*/ 914142 w 5090160"/>
              <a:gd name="connsiteY2" fmla="*/ 501542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0 h 1292860"/>
              <a:gd name="connsiteX1" fmla="*/ 466090 w 5090160"/>
              <a:gd name="connsiteY1" fmla="*/ 262890 h 1292860"/>
              <a:gd name="connsiteX2" fmla="*/ 914142 w 5090160"/>
              <a:gd name="connsiteY2" fmla="*/ 421532 h 1292860"/>
              <a:gd name="connsiteX3" fmla="*/ 1388110 w 5090160"/>
              <a:gd name="connsiteY3" fmla="*/ 618490 h 1292860"/>
              <a:gd name="connsiteX4" fmla="*/ 1855470 w 5090160"/>
              <a:gd name="connsiteY4" fmla="*/ 1196340 h 1292860"/>
              <a:gd name="connsiteX5" fmla="*/ 2331720 w 5090160"/>
              <a:gd name="connsiteY5" fmla="*/ 1238250 h 1292860"/>
              <a:gd name="connsiteX6" fmla="*/ 2778760 w 5090160"/>
              <a:gd name="connsiteY6" fmla="*/ 1292860 h 1292860"/>
              <a:gd name="connsiteX7" fmla="*/ 3248660 w 5090160"/>
              <a:gd name="connsiteY7" fmla="*/ 311150 h 1292860"/>
              <a:gd name="connsiteX8" fmla="*/ 3704590 w 5090160"/>
              <a:gd name="connsiteY8" fmla="*/ 49530 h 1292860"/>
              <a:gd name="connsiteX9" fmla="*/ 4177030 w 5090160"/>
              <a:gd name="connsiteY9" fmla="*/ 255270 h 1292860"/>
              <a:gd name="connsiteX10" fmla="*/ 4641850 w 5090160"/>
              <a:gd name="connsiteY10" fmla="*/ 613410 h 1292860"/>
              <a:gd name="connsiteX11" fmla="*/ 5090160 w 5090160"/>
              <a:gd name="connsiteY11" fmla="*/ 1172210 h 129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1292860">
                <a:moveTo>
                  <a:pt x="0" y="0"/>
                </a:moveTo>
                <a:lnTo>
                  <a:pt x="466090" y="262890"/>
                </a:lnTo>
                <a:lnTo>
                  <a:pt x="914142" y="421532"/>
                </a:lnTo>
                <a:lnTo>
                  <a:pt x="1388110" y="618490"/>
                </a:lnTo>
                <a:lnTo>
                  <a:pt x="1855470" y="1196340"/>
                </a:lnTo>
                <a:lnTo>
                  <a:pt x="2331720" y="1238250"/>
                </a:lnTo>
                <a:lnTo>
                  <a:pt x="2778760" y="1292860"/>
                </a:lnTo>
                <a:lnTo>
                  <a:pt x="3248660" y="311150"/>
                </a:lnTo>
                <a:lnTo>
                  <a:pt x="3704590" y="49530"/>
                </a:lnTo>
                <a:lnTo>
                  <a:pt x="4177030" y="255270"/>
                </a:lnTo>
                <a:lnTo>
                  <a:pt x="4641850" y="613410"/>
                </a:lnTo>
                <a:lnTo>
                  <a:pt x="5090160" y="1172210"/>
                </a:ln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pic>
        <p:nvPicPr>
          <p:cNvPr id="34" name="Picture 1" descr="Reload 512x512.png"/>
          <p:cNvPicPr>
            <a:picLocks noChangeAspect="1"/>
          </p:cNvPicPr>
          <p:nvPr userDrawn="1"/>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300000" flipH="1">
            <a:off x="10367542" y="1991977"/>
            <a:ext cx="125308" cy="167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5" name="Group 34"/>
          <p:cNvGrpSpPr/>
          <p:nvPr userDrawn="1"/>
        </p:nvGrpSpPr>
        <p:grpSpPr>
          <a:xfrm>
            <a:off x="9756677" y="1981357"/>
            <a:ext cx="458996" cy="190239"/>
            <a:chOff x="7208582" y="1942683"/>
            <a:chExt cx="337480" cy="186526"/>
          </a:xfrm>
        </p:grpSpPr>
        <p:pic>
          <p:nvPicPr>
            <p:cNvPr id="36" name="Picture 6" descr="Time 512x512.png"/>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8435" y="1973585"/>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Rectangle 36"/>
            <p:cNvSpPr/>
            <p:nvPr/>
          </p:nvSpPr>
          <p:spPr>
            <a:xfrm>
              <a:off x="7208582" y="1942683"/>
              <a:ext cx="104597"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rPr>
                <a:t>24H</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sp>
          <p:nvSpPr>
            <p:cNvPr id="38" name="Rectangle 37"/>
            <p:cNvSpPr/>
            <p:nvPr/>
          </p:nvSpPr>
          <p:spPr>
            <a:xfrm>
              <a:off x="7487151" y="1942683"/>
              <a:ext cx="58911"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sym typeface="Webdings"/>
                </a:rPr>
                <a:t></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grpSp>
      <p:sp>
        <p:nvSpPr>
          <p:cNvPr id="41" name="Rectangle 40"/>
          <p:cNvSpPr/>
          <p:nvPr userDrawn="1"/>
        </p:nvSpPr>
        <p:spPr>
          <a:xfrm>
            <a:off x="3507207" y="1290461"/>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92014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shboard3">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61" y="4780485"/>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Rectangle 5"/>
          <p:cNvSpPr/>
          <p:nvPr userDrawn="1"/>
        </p:nvSpPr>
        <p:spPr>
          <a:xfrm>
            <a:off x="3507207" y="1290461"/>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
        <p:nvSpPr>
          <p:cNvPr id="7" name="TextBox 6"/>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8" name="TextBox 7"/>
          <p:cNvSpPr txBox="1"/>
          <p:nvPr userDrawn="1"/>
        </p:nvSpPr>
        <p:spPr>
          <a:xfrm>
            <a:off x="5772245"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9" name="TextBox 8"/>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0" name="TextBox 9"/>
          <p:cNvSpPr txBox="1"/>
          <p:nvPr userDrawn="1"/>
        </p:nvSpPr>
        <p:spPr>
          <a:xfrm>
            <a:off x="3960540"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11"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300"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p:cNvSpPr txBox="1"/>
          <p:nvPr userDrawn="1"/>
        </p:nvSpPr>
        <p:spPr>
          <a:xfrm>
            <a:off x="7232942"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4" name="TextBox 13"/>
          <p:cNvSpPr txBox="1"/>
          <p:nvPr userDrawn="1"/>
        </p:nvSpPr>
        <p:spPr>
          <a:xfrm>
            <a:off x="3596521" y="3302971"/>
            <a:ext cx="1210075" cy="192135"/>
          </a:xfrm>
          <a:prstGeom prst="rect">
            <a:avLst/>
          </a:prstGeom>
          <a:noFill/>
        </p:spPr>
        <p:txBody>
          <a:bodyPr wrap="none" lIns="0" tIns="0" rIns="0" bIns="0" rtlCol="0">
            <a:spAutoFit/>
          </a:bodyPr>
          <a:lstStyle>
            <a:defPPr>
              <a:defRPr lang="en-US"/>
            </a:defPPr>
            <a:lvl1pPr>
              <a:defRPr sz="1200">
                <a:solidFill>
                  <a:prstClr val="black"/>
                </a:solidFill>
                <a:latin typeface="Segoe UI" pitchFamily="34" charset="0"/>
                <a:ea typeface="Segoe UI" pitchFamily="34" charset="0"/>
                <a:cs typeface="Segoe UI" pitchFamily="34" charset="0"/>
              </a:defRPr>
            </a:lvl1pPr>
          </a:lstStyle>
          <a:p>
            <a:pPr defTabSz="929953"/>
            <a:r>
              <a:rPr lang="en-US" sz="1224" dirty="0" smtClean="0"/>
              <a:t>Linked Resources</a:t>
            </a:r>
            <a:endParaRPr lang="en-US" sz="1224" dirty="0"/>
          </a:p>
        </p:txBody>
      </p:sp>
      <p:sp>
        <p:nvSpPr>
          <p:cNvPr id="15" name="TextBox 14"/>
          <p:cNvSpPr txBox="1"/>
          <p:nvPr userDrawn="1"/>
        </p:nvSpPr>
        <p:spPr>
          <a:xfrm>
            <a:off x="3596521" y="1968922"/>
            <a:ext cx="925493" cy="192135"/>
          </a:xfrm>
          <a:prstGeom prst="rect">
            <a:avLst/>
          </a:prstGeom>
          <a:noFill/>
        </p:spPr>
        <p:txBody>
          <a:bodyPr wrap="none" lIns="0" tIns="0" rIns="0" bIns="0" rtlCol="0">
            <a:spAutoFit/>
          </a:bodyPr>
          <a:lstStyle>
            <a:defPPr>
              <a:defRPr lang="en-US"/>
            </a:defPPr>
            <a:lvl1pPr>
              <a:defRPr sz="1200">
                <a:solidFill>
                  <a:prstClr val="black"/>
                </a:solidFill>
                <a:latin typeface="Segoe UI" pitchFamily="34" charset="0"/>
                <a:ea typeface="Segoe UI" pitchFamily="34" charset="0"/>
                <a:cs typeface="Segoe UI" pitchFamily="34" charset="0"/>
              </a:defRPr>
            </a:lvl1pPr>
          </a:lstStyle>
          <a:p>
            <a:pPr defTabSz="929953"/>
            <a:r>
              <a:rPr lang="en-US" sz="1224" dirty="0" smtClean="0"/>
              <a:t>Quick Glance</a:t>
            </a:r>
            <a:endParaRPr lang="en-US" sz="1224" dirty="0"/>
          </a:p>
        </p:txBody>
      </p:sp>
    </p:spTree>
    <p:extLst>
      <p:ext uri="{BB962C8B-B14F-4D97-AF65-F5344CB8AC3E}">
        <p14:creationId xmlns:p14="http://schemas.microsoft.com/office/powerpoint/2010/main" val="151266787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stanceAll">
    <p:spTree>
      <p:nvGrpSpPr>
        <p:cNvPr id="1" name=""/>
        <p:cNvGrpSpPr/>
        <p:nvPr/>
      </p:nvGrpSpPr>
      <p:grpSpPr>
        <a:xfrm>
          <a:off x="0" y="0"/>
          <a:ext cx="0" cy="0"/>
          <a:chOff x="0" y="0"/>
          <a:chExt cx="0" cy="0"/>
        </a:xfrm>
      </p:grpSpPr>
      <p:grpSp>
        <p:nvGrpSpPr>
          <p:cNvPr id="11" name="Group 10"/>
          <p:cNvGrpSpPr/>
          <p:nvPr userDrawn="1"/>
        </p:nvGrpSpPr>
        <p:grpSpPr>
          <a:xfrm>
            <a:off x="649262" y="4742274"/>
            <a:ext cx="749845" cy="432504"/>
            <a:chOff x="477371" y="4649710"/>
            <a:chExt cx="551329" cy="424062"/>
          </a:xfrm>
        </p:grpSpPr>
        <p:pic>
          <p:nvPicPr>
            <p:cNvPr id="12" name="Picture 1" descr="3d 512x512.png"/>
            <p:cNvPicPr>
              <a:picLocks noChangeAspect="1"/>
            </p:cNvPicPr>
            <p:nvPr userDrawn="1"/>
          </p:nvPicPr>
          <p:blipFill rotWithShape="1">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 name="Group 12"/>
            <p:cNvGrpSpPr/>
            <p:nvPr userDrawn="1"/>
          </p:nvGrpSpPr>
          <p:grpSpPr>
            <a:xfrm>
              <a:off x="477371" y="4649710"/>
              <a:ext cx="551329" cy="424062"/>
              <a:chOff x="477371" y="1670883"/>
              <a:chExt cx="551329" cy="424062"/>
            </a:xfrm>
          </p:grpSpPr>
          <p:sp>
            <p:nvSpPr>
              <p:cNvPr id="14" name="Rectangle 13"/>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5" name="Rectangle 14"/>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Tree>
    <p:extLst>
      <p:ext uri="{BB962C8B-B14F-4D97-AF65-F5344CB8AC3E}">
        <p14:creationId xmlns:p14="http://schemas.microsoft.com/office/powerpoint/2010/main" val="33836945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ickStart">
    <p:spTree>
      <p:nvGrpSpPr>
        <p:cNvPr id="1" name=""/>
        <p:cNvGrpSpPr/>
        <p:nvPr/>
      </p:nvGrpSpPr>
      <p:grpSpPr>
        <a:xfrm>
          <a:off x="0" y="0"/>
          <a:ext cx="0" cy="0"/>
          <a:chOff x="0" y="0"/>
          <a:chExt cx="0" cy="0"/>
        </a:xfrm>
      </p:grpSpPr>
      <p:sp>
        <p:nvSpPr>
          <p:cNvPr id="4" name="TextBox 3"/>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5" name="TextBox 4"/>
          <p:cNvSpPr txBox="1"/>
          <p:nvPr userDrawn="1"/>
        </p:nvSpPr>
        <p:spPr>
          <a:xfrm>
            <a:off x="5731728"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6" name="TextBox 5"/>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7" name="TextBox 6"/>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pic>
        <p:nvPicPr>
          <p:cNvPr id="8" name="Picture 6" descr="Flash 512x512.png"/>
          <p:cNvPicPr>
            <a:picLocks noChangeAspect="1"/>
          </p:cNvPicPr>
          <p:nvPr userDrawn="1"/>
        </p:nvPicPr>
        <p:blipFill>
          <a:blip r:embed="rId2"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grpSp>
        <p:nvGrpSpPr>
          <p:cNvPr id="22" name="Group 21"/>
          <p:cNvGrpSpPr/>
          <p:nvPr userDrawn="1"/>
        </p:nvGrpSpPr>
        <p:grpSpPr>
          <a:xfrm>
            <a:off x="649262" y="4742274"/>
            <a:ext cx="749845" cy="432504"/>
            <a:chOff x="477371" y="4649710"/>
            <a:chExt cx="551329" cy="424062"/>
          </a:xfrm>
        </p:grpSpPr>
        <p:pic>
          <p:nvPicPr>
            <p:cNvPr id="23" name="Picture 1" descr="3d 512x512.png"/>
            <p:cNvPicPr>
              <a:picLocks noChangeAspect="1"/>
            </p:cNvPicPr>
            <p:nvPr userDrawn="1"/>
          </p:nvPicPr>
          <p:blipFill rotWithShape="1">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4" name="Group 23"/>
            <p:cNvGrpSpPr/>
            <p:nvPr userDrawn="1"/>
          </p:nvGrpSpPr>
          <p:grpSpPr>
            <a:xfrm>
              <a:off x="477371" y="4649710"/>
              <a:ext cx="551329" cy="424062"/>
              <a:chOff x="477371" y="1670883"/>
              <a:chExt cx="551329" cy="424062"/>
            </a:xfrm>
          </p:grpSpPr>
          <p:sp>
            <p:nvSpPr>
              <p:cNvPr id="25" name="Rectangle 24"/>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6" name="Rectangle 25"/>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13" name="Rectangle 12"/>
          <p:cNvSpPr/>
          <p:nvPr userDrawn="1"/>
        </p:nvSpPr>
        <p:spPr>
          <a:xfrm>
            <a:off x="10104640"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9083973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QuickStart">
    <p:spTree>
      <p:nvGrpSpPr>
        <p:cNvPr id="1" name=""/>
        <p:cNvGrpSpPr/>
        <p:nvPr/>
      </p:nvGrpSpPr>
      <p:grpSpPr>
        <a:xfrm>
          <a:off x="0" y="0"/>
          <a:ext cx="0" cy="0"/>
          <a:chOff x="0" y="0"/>
          <a:chExt cx="0" cy="0"/>
        </a:xfrm>
      </p:grpSpPr>
      <p:grpSp>
        <p:nvGrpSpPr>
          <p:cNvPr id="14" name="Group 13"/>
          <p:cNvGrpSpPr/>
          <p:nvPr userDrawn="1"/>
        </p:nvGrpSpPr>
        <p:grpSpPr>
          <a:xfrm>
            <a:off x="649262" y="4742274"/>
            <a:ext cx="749845" cy="432504"/>
            <a:chOff x="477371" y="4649710"/>
            <a:chExt cx="551329" cy="424062"/>
          </a:xfrm>
        </p:grpSpPr>
        <p:pic>
          <p:nvPicPr>
            <p:cNvPr id="15" name="Picture 1" descr="3d 512x512.png"/>
            <p:cNvPicPr>
              <a:picLocks noChangeAspect="1"/>
            </p:cNvPicPr>
            <p:nvPr userDrawn="1"/>
          </p:nvPicPr>
          <p:blipFill rotWithShape="1">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userDrawn="1"/>
          </p:nvGrpSpPr>
          <p:grpSpPr>
            <a:xfrm>
              <a:off x="477371" y="4649710"/>
              <a:ext cx="551329" cy="424062"/>
              <a:chOff x="477371" y="1670883"/>
              <a:chExt cx="551329" cy="424062"/>
            </a:xfrm>
          </p:grpSpPr>
          <p:sp>
            <p:nvSpPr>
              <p:cNvPr id="22" name="Rectangle 21"/>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3" name="Rectangle 2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pic>
        <p:nvPicPr>
          <p:cNvPr id="19"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Box 19"/>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1" name="TextBox 20"/>
          <p:cNvSpPr txBox="1"/>
          <p:nvPr userDrawn="1"/>
        </p:nvSpPr>
        <p:spPr>
          <a:xfrm>
            <a:off x="5731728"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3960535"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sp>
        <p:nvSpPr>
          <p:cNvPr id="26" name="TextBox 25"/>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0"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415608961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QuickStart">
    <p:spTree>
      <p:nvGrpSpPr>
        <p:cNvPr id="1" name=""/>
        <p:cNvGrpSpPr/>
        <p:nvPr/>
      </p:nvGrpSpPr>
      <p:grpSpPr>
        <a:xfrm>
          <a:off x="0" y="0"/>
          <a:ext cx="0" cy="0"/>
          <a:chOff x="0" y="0"/>
          <a:chExt cx="0" cy="0"/>
        </a:xfrm>
      </p:grpSpPr>
      <p:grpSp>
        <p:nvGrpSpPr>
          <p:cNvPr id="17" name="Group 16"/>
          <p:cNvGrpSpPr/>
          <p:nvPr userDrawn="1"/>
        </p:nvGrpSpPr>
        <p:grpSpPr>
          <a:xfrm>
            <a:off x="649262" y="4742274"/>
            <a:ext cx="749845" cy="432504"/>
            <a:chOff x="477371" y="4649710"/>
            <a:chExt cx="551329" cy="424062"/>
          </a:xfrm>
        </p:grpSpPr>
        <p:pic>
          <p:nvPicPr>
            <p:cNvPr id="18" name="Picture 1" descr="3d 512x512.png"/>
            <p:cNvPicPr>
              <a:picLocks noChangeAspect="1"/>
            </p:cNvPicPr>
            <p:nvPr userDrawn="1"/>
          </p:nvPicPr>
          <p:blipFill rotWithShape="1">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 name="Group 18"/>
            <p:cNvGrpSpPr/>
            <p:nvPr userDrawn="1"/>
          </p:nvGrpSpPr>
          <p:grpSpPr>
            <a:xfrm>
              <a:off x="477371" y="4649710"/>
              <a:ext cx="551329" cy="424062"/>
              <a:chOff x="477371" y="1670883"/>
              <a:chExt cx="551329" cy="424062"/>
            </a:xfrm>
          </p:grpSpPr>
          <p:sp>
            <p:nvSpPr>
              <p:cNvPr id="20" name="Rectangle 19"/>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1" name="Rectangle 20"/>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pic>
        <p:nvPicPr>
          <p:cNvPr id="16"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p:cNvSpPr txBox="1"/>
          <p:nvPr userDrawn="1"/>
        </p:nvSpPr>
        <p:spPr>
          <a:xfrm>
            <a:off x="4926801" y="1717362"/>
            <a:ext cx="448030"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MONITOR</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23" name="TextBox 22"/>
          <p:cNvSpPr txBox="1"/>
          <p:nvPr userDrawn="1"/>
        </p:nvSpPr>
        <p:spPr>
          <a:xfrm>
            <a:off x="5731728"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6" name="TextBox 25"/>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0"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2821215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figure">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userDrawn="1"/>
        </p:nvGrpSpPr>
        <p:grpSpPr>
          <a:xfrm>
            <a:off x="649262" y="4742274"/>
            <a:ext cx="749845" cy="432504"/>
            <a:chOff x="477371" y="4649710"/>
            <a:chExt cx="551329" cy="424062"/>
          </a:xfrm>
        </p:grpSpPr>
        <p:pic>
          <p:nvPicPr>
            <p:cNvPr id="17"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userDrawn="1"/>
          </p:nvGrpSpPr>
          <p:grpSpPr>
            <a:xfrm>
              <a:off x="477371" y="4649710"/>
              <a:ext cx="551329" cy="424062"/>
              <a:chOff x="477371" y="1670883"/>
              <a:chExt cx="551329" cy="424062"/>
            </a:xfrm>
          </p:grpSpPr>
          <p:sp>
            <p:nvSpPr>
              <p:cNvPr id="19" name="Rectangle 18"/>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0" name="Rectangle 19"/>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3" name="TextBox 22"/>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5731730" y="1717362"/>
            <a:ext cx="524882"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CONFIGURE</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7" name="TextBox 26"/>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0"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31152064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ale">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userDrawn="1"/>
        </p:nvGrpSpPr>
        <p:grpSpPr>
          <a:xfrm>
            <a:off x="649262" y="4742274"/>
            <a:ext cx="749845" cy="432504"/>
            <a:chOff x="477371" y="4649710"/>
            <a:chExt cx="551329" cy="424062"/>
          </a:xfrm>
        </p:grpSpPr>
        <p:pic>
          <p:nvPicPr>
            <p:cNvPr id="17"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userDrawn="1"/>
          </p:nvGrpSpPr>
          <p:grpSpPr>
            <a:xfrm>
              <a:off x="477371" y="4649710"/>
              <a:ext cx="551329" cy="424062"/>
              <a:chOff x="477371" y="1670883"/>
              <a:chExt cx="551329" cy="424062"/>
            </a:xfrm>
          </p:grpSpPr>
          <p:sp>
            <p:nvSpPr>
              <p:cNvPr id="19" name="Rectangle 18"/>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0" name="Rectangle 19"/>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3" name="TextBox 22"/>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4" name="TextBox 23"/>
          <p:cNvSpPr txBox="1"/>
          <p:nvPr userDrawn="1"/>
        </p:nvSpPr>
        <p:spPr>
          <a:xfrm>
            <a:off x="5731728"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6634766" y="1717362"/>
            <a:ext cx="273070"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SCALE</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7" name="TextBox 26"/>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0"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85599312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cale">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 name="Group 8"/>
          <p:cNvGrpSpPr/>
          <p:nvPr userDrawn="1"/>
        </p:nvGrpSpPr>
        <p:grpSpPr>
          <a:xfrm>
            <a:off x="649262" y="4742274"/>
            <a:ext cx="749845" cy="432504"/>
            <a:chOff x="477371" y="4649710"/>
            <a:chExt cx="551329" cy="424062"/>
          </a:xfrm>
        </p:grpSpPr>
        <p:pic>
          <p:nvPicPr>
            <p:cNvPr id="10"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 name="Group 10"/>
            <p:cNvGrpSpPr/>
            <p:nvPr userDrawn="1"/>
          </p:nvGrpSpPr>
          <p:grpSpPr>
            <a:xfrm>
              <a:off x="477371" y="4649710"/>
              <a:ext cx="551329" cy="424062"/>
              <a:chOff x="477371" y="1670883"/>
              <a:chExt cx="551329" cy="424062"/>
            </a:xfrm>
          </p:grpSpPr>
          <p:sp>
            <p:nvSpPr>
              <p:cNvPr id="12" name="Rectangle 11"/>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3" name="Rectangle 12"/>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18" name="TextBox 17"/>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9" name="TextBox 18"/>
          <p:cNvSpPr txBox="1"/>
          <p:nvPr userDrawn="1"/>
        </p:nvSpPr>
        <p:spPr>
          <a:xfrm>
            <a:off x="5731728"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0" name="TextBox 19"/>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1" name="TextBox 20"/>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2" name="TextBox 21"/>
          <p:cNvSpPr txBox="1"/>
          <p:nvPr userDrawn="1"/>
        </p:nvSpPr>
        <p:spPr>
          <a:xfrm>
            <a:off x="7226039" y="1717362"/>
            <a:ext cx="361368"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UPDATE</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14" name="Rectangle 13"/>
          <p:cNvSpPr/>
          <p:nvPr userDrawn="1"/>
        </p:nvSpPr>
        <p:spPr>
          <a:xfrm>
            <a:off x="10104640"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268699046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nkedResources">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 name="Group 14"/>
          <p:cNvGrpSpPr/>
          <p:nvPr userDrawn="1"/>
        </p:nvGrpSpPr>
        <p:grpSpPr>
          <a:xfrm>
            <a:off x="649262" y="4742274"/>
            <a:ext cx="749845" cy="432504"/>
            <a:chOff x="477371" y="4649710"/>
            <a:chExt cx="551329" cy="424062"/>
          </a:xfrm>
        </p:grpSpPr>
        <p:pic>
          <p:nvPicPr>
            <p:cNvPr id="16"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 name="Group 16"/>
            <p:cNvGrpSpPr/>
            <p:nvPr userDrawn="1"/>
          </p:nvGrpSpPr>
          <p:grpSpPr>
            <a:xfrm>
              <a:off x="477371" y="4649710"/>
              <a:ext cx="551329" cy="424062"/>
              <a:chOff x="477371" y="1670883"/>
              <a:chExt cx="551329" cy="424062"/>
            </a:xfrm>
          </p:grpSpPr>
          <p:sp>
            <p:nvSpPr>
              <p:cNvPr id="18" name="Rectangle 17"/>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9" name="Rectangle 18"/>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5" name="TextBox 24"/>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5731728"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7" name="TextBox 26"/>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8" name="TextBox 27"/>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9" name="TextBox 28"/>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Rectangle 12"/>
          <p:cNvSpPr/>
          <p:nvPr userDrawn="1"/>
        </p:nvSpPr>
        <p:spPr>
          <a:xfrm>
            <a:off x="10104640" y="5830439"/>
            <a:ext cx="756551"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336516392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inkedResources">
    <p:spTree>
      <p:nvGrpSpPr>
        <p:cNvPr id="1" name=""/>
        <p:cNvGrpSpPr/>
        <p:nvPr/>
      </p:nvGrpSpPr>
      <p:grpSpPr>
        <a:xfrm>
          <a:off x="0" y="0"/>
          <a:ext cx="0" cy="0"/>
          <a:chOff x="0" y="0"/>
          <a:chExt cx="0" cy="0"/>
        </a:xfrm>
      </p:grpSpPr>
      <p:pic>
        <p:nvPicPr>
          <p:cNvPr id="8" name="Picture 6" descr="Flash 512x512.png"/>
          <p:cNvPicPr>
            <a:picLocks noChangeAspect="1"/>
          </p:cNvPicPr>
          <p:nvPr userDrawn="1"/>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5" name="Group 14"/>
          <p:cNvGrpSpPr/>
          <p:nvPr userDrawn="1"/>
        </p:nvGrpSpPr>
        <p:grpSpPr>
          <a:xfrm>
            <a:off x="649262" y="4742274"/>
            <a:ext cx="749845" cy="432504"/>
            <a:chOff x="477371" y="4649710"/>
            <a:chExt cx="551329" cy="424062"/>
          </a:xfrm>
        </p:grpSpPr>
        <p:pic>
          <p:nvPicPr>
            <p:cNvPr id="16" name="Picture 1" descr="3d 512x512.png"/>
            <p:cNvPicPr>
              <a:picLocks noChangeAspect="1"/>
            </p:cNvPicPr>
            <p:nvPr userDrawn="1"/>
          </p:nvPicPr>
          <p:blipFill rotWithShape="1">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8289" t="8696" b="-1"/>
            <a:stretch/>
          </p:blipFill>
          <p:spPr bwMode="auto">
            <a:xfrm>
              <a:off x="645319" y="4714875"/>
              <a:ext cx="292257" cy="2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 name="Group 16"/>
            <p:cNvGrpSpPr/>
            <p:nvPr userDrawn="1"/>
          </p:nvGrpSpPr>
          <p:grpSpPr>
            <a:xfrm>
              <a:off x="477371" y="4649710"/>
              <a:ext cx="551329" cy="424062"/>
              <a:chOff x="477371" y="1670883"/>
              <a:chExt cx="551329" cy="424062"/>
            </a:xfrm>
          </p:grpSpPr>
          <p:sp>
            <p:nvSpPr>
              <p:cNvPr id="18" name="Rectangle 17"/>
              <p:cNvSpPr/>
              <p:nvPr userDrawn="1"/>
            </p:nvSpPr>
            <p:spPr>
              <a:xfrm>
                <a:off x="477371" y="1670883"/>
                <a:ext cx="551329"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9" name="Rectangle 18"/>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pSp>
      <p:sp>
        <p:nvSpPr>
          <p:cNvPr id="20" name="TextBox 19"/>
          <p:cNvSpPr txBox="1"/>
          <p:nvPr userDrawn="1"/>
        </p:nvSpPr>
        <p:spPr>
          <a:xfrm>
            <a:off x="4926798"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1" name="TextBox 20"/>
          <p:cNvSpPr txBox="1"/>
          <p:nvPr userDrawn="1"/>
        </p:nvSpPr>
        <p:spPr>
          <a:xfrm>
            <a:off x="5731728"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5" name="TextBox 24"/>
          <p:cNvSpPr txBox="1"/>
          <p:nvPr userDrawn="1"/>
        </p:nvSpPr>
        <p:spPr>
          <a:xfrm>
            <a:off x="6634765"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26" name="TextBox 25"/>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sp>
        <p:nvSpPr>
          <p:cNvPr id="27" name="TextBox 26"/>
          <p:cNvSpPr txBox="1"/>
          <p:nvPr userDrawn="1"/>
        </p:nvSpPr>
        <p:spPr>
          <a:xfrm>
            <a:off x="7226039" y="1717362"/>
            <a:ext cx="338476"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UPDATE</a:t>
            </a:r>
            <a:endParaRPr lang="en-US" sz="714" cap="all" dirty="0">
              <a:solidFill>
                <a:prstClr val="white">
                  <a:lumMod val="50000"/>
                </a:prst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0707940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57" y="478047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graphicFrame>
        <p:nvGraphicFramePr>
          <p:cNvPr id="7" name="Table 6"/>
          <p:cNvGraphicFramePr>
            <a:graphicFrameLocks noGrp="1"/>
          </p:cNvGraphicFramePr>
          <p:nvPr userDrawn="1">
            <p:extLst/>
          </p:nvPr>
        </p:nvGraphicFramePr>
        <p:xfrm>
          <a:off x="3592506" y="2212886"/>
          <a:ext cx="6935071" cy="1808940"/>
        </p:xfrm>
        <a:graphic>
          <a:graphicData uri="http://schemas.openxmlformats.org/drawingml/2006/table">
            <a:tbl>
              <a:tblPr firstRow="1" bandRow="1">
                <a:tableStyleId>{5C22544A-7EE6-4342-B048-85BDC9FD1C3A}</a:tableStyleId>
              </a:tblPr>
              <a:tblGrid>
                <a:gridCol w="630461"/>
                <a:gridCol w="630461"/>
                <a:gridCol w="630461"/>
                <a:gridCol w="630461"/>
                <a:gridCol w="630461"/>
                <a:gridCol w="630461"/>
                <a:gridCol w="630461"/>
                <a:gridCol w="630461"/>
                <a:gridCol w="630461"/>
                <a:gridCol w="630461"/>
                <a:gridCol w="630461"/>
              </a:tblGrid>
              <a:tr h="1641071">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7869">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12p</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Freeform 7"/>
          <p:cNvSpPr/>
          <p:nvPr userDrawn="1"/>
        </p:nvSpPr>
        <p:spPr>
          <a:xfrm>
            <a:off x="3582138" y="2943421"/>
            <a:ext cx="6922971" cy="707224"/>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693420">
                <a:moveTo>
                  <a:pt x="0" y="594360"/>
                </a:moveTo>
                <a:lnTo>
                  <a:pt x="472440" y="0"/>
                </a:lnTo>
                <a:lnTo>
                  <a:pt x="929640" y="609600"/>
                </a:lnTo>
                <a:lnTo>
                  <a:pt x="1394460" y="342900"/>
                </a:lnTo>
                <a:lnTo>
                  <a:pt x="1874520" y="419100"/>
                </a:lnTo>
                <a:lnTo>
                  <a:pt x="2331720" y="60960"/>
                </a:lnTo>
                <a:lnTo>
                  <a:pt x="2804160" y="579120"/>
                </a:lnTo>
                <a:lnTo>
                  <a:pt x="3261360" y="556260"/>
                </a:lnTo>
                <a:lnTo>
                  <a:pt x="3710940" y="129540"/>
                </a:lnTo>
                <a:lnTo>
                  <a:pt x="4183380" y="335280"/>
                </a:lnTo>
                <a:lnTo>
                  <a:pt x="4648200" y="693420"/>
                </a:lnTo>
                <a:lnTo>
                  <a:pt x="5090160" y="121920"/>
                </a:ln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9" name="Freeform 8"/>
          <p:cNvSpPr/>
          <p:nvPr userDrawn="1"/>
        </p:nvSpPr>
        <p:spPr>
          <a:xfrm>
            <a:off x="3590775" y="2789443"/>
            <a:ext cx="6922971" cy="860068"/>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90160"/>
              <a:gd name="connsiteY0" fmla="*/ 533400 h 1062990"/>
              <a:gd name="connsiteX1" fmla="*/ 478790 w 5090160"/>
              <a:gd name="connsiteY1" fmla="*/ 1062990 h 1062990"/>
              <a:gd name="connsiteX2" fmla="*/ 929640 w 5090160"/>
              <a:gd name="connsiteY2" fmla="*/ 548640 h 1062990"/>
              <a:gd name="connsiteX3" fmla="*/ 1394460 w 5090160"/>
              <a:gd name="connsiteY3" fmla="*/ 281940 h 1062990"/>
              <a:gd name="connsiteX4" fmla="*/ 1874520 w 5090160"/>
              <a:gd name="connsiteY4" fmla="*/ 358140 h 1062990"/>
              <a:gd name="connsiteX5" fmla="*/ 2331720 w 5090160"/>
              <a:gd name="connsiteY5" fmla="*/ 0 h 1062990"/>
              <a:gd name="connsiteX6" fmla="*/ 2804160 w 5090160"/>
              <a:gd name="connsiteY6" fmla="*/ 518160 h 1062990"/>
              <a:gd name="connsiteX7" fmla="*/ 3261360 w 5090160"/>
              <a:gd name="connsiteY7" fmla="*/ 495300 h 1062990"/>
              <a:gd name="connsiteX8" fmla="*/ 3710940 w 5090160"/>
              <a:gd name="connsiteY8" fmla="*/ 68580 h 1062990"/>
              <a:gd name="connsiteX9" fmla="*/ 4183380 w 5090160"/>
              <a:gd name="connsiteY9" fmla="*/ 274320 h 1062990"/>
              <a:gd name="connsiteX10" fmla="*/ 4648200 w 5090160"/>
              <a:gd name="connsiteY10" fmla="*/ 632460 h 1062990"/>
              <a:gd name="connsiteX11" fmla="*/ 5090160 w 5090160"/>
              <a:gd name="connsiteY11" fmla="*/ 60960 h 1062990"/>
              <a:gd name="connsiteX0" fmla="*/ 0 w 5083810"/>
              <a:gd name="connsiteY0" fmla="*/ 857250 h 1062990"/>
              <a:gd name="connsiteX1" fmla="*/ 472440 w 5083810"/>
              <a:gd name="connsiteY1" fmla="*/ 1062990 h 1062990"/>
              <a:gd name="connsiteX2" fmla="*/ 923290 w 5083810"/>
              <a:gd name="connsiteY2" fmla="*/ 5486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062990"/>
              <a:gd name="connsiteX1" fmla="*/ 472440 w 5083810"/>
              <a:gd name="connsiteY1" fmla="*/ 1062990 h 1062990"/>
              <a:gd name="connsiteX2" fmla="*/ 935990 w 5083810"/>
              <a:gd name="connsiteY2" fmla="*/ 7518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3581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6629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7810 w 5083810"/>
              <a:gd name="connsiteY6" fmla="*/ 45720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0680 w 5083810"/>
              <a:gd name="connsiteY9" fmla="*/ 562610 h 1167130"/>
              <a:gd name="connsiteX10" fmla="*/ 4641850 w 5083810"/>
              <a:gd name="connsiteY10" fmla="*/ 571500 h 1167130"/>
              <a:gd name="connsiteX11" fmla="*/ 5083810 w 5083810"/>
              <a:gd name="connsiteY11" fmla="*/ 0 h 1167130"/>
              <a:gd name="connsiteX0" fmla="*/ 0 w 5090160"/>
              <a:gd name="connsiteY0" fmla="*/ 394970 h 765810"/>
              <a:gd name="connsiteX1" fmla="*/ 472440 w 5090160"/>
              <a:gd name="connsiteY1" fmla="*/ 600710 h 765810"/>
              <a:gd name="connsiteX2" fmla="*/ 935990 w 5090160"/>
              <a:gd name="connsiteY2" fmla="*/ 289560 h 765810"/>
              <a:gd name="connsiteX3" fmla="*/ 1394460 w 5090160"/>
              <a:gd name="connsiteY3" fmla="*/ 765810 h 765810"/>
              <a:gd name="connsiteX4" fmla="*/ 1868170 w 5090160"/>
              <a:gd name="connsiteY4" fmla="*/ 200660 h 765810"/>
              <a:gd name="connsiteX5" fmla="*/ 2312670 w 5090160"/>
              <a:gd name="connsiteY5" fmla="*/ 337820 h 765810"/>
              <a:gd name="connsiteX6" fmla="*/ 2791460 w 5090160"/>
              <a:gd name="connsiteY6" fmla="*/ 316230 h 765810"/>
              <a:gd name="connsiteX7" fmla="*/ 3235960 w 5090160"/>
              <a:gd name="connsiteY7" fmla="*/ 439420 h 765810"/>
              <a:gd name="connsiteX8" fmla="*/ 3717290 w 5090160"/>
              <a:gd name="connsiteY8" fmla="*/ 0 h 765810"/>
              <a:gd name="connsiteX9" fmla="*/ 4170680 w 5090160"/>
              <a:gd name="connsiteY9" fmla="*/ 161290 h 765810"/>
              <a:gd name="connsiteX10" fmla="*/ 4641850 w 5090160"/>
              <a:gd name="connsiteY10" fmla="*/ 170180 h 765810"/>
              <a:gd name="connsiteX11" fmla="*/ 5090160 w 5090160"/>
              <a:gd name="connsiteY11" fmla="*/ 87630 h 765810"/>
              <a:gd name="connsiteX0" fmla="*/ 0 w 5090160"/>
              <a:gd name="connsiteY0" fmla="*/ 472440 h 843280"/>
              <a:gd name="connsiteX1" fmla="*/ 472440 w 5090160"/>
              <a:gd name="connsiteY1" fmla="*/ 678180 h 843280"/>
              <a:gd name="connsiteX2" fmla="*/ 935990 w 5090160"/>
              <a:gd name="connsiteY2" fmla="*/ 367030 h 843280"/>
              <a:gd name="connsiteX3" fmla="*/ 1394460 w 5090160"/>
              <a:gd name="connsiteY3" fmla="*/ 843280 h 843280"/>
              <a:gd name="connsiteX4" fmla="*/ 1868170 w 5090160"/>
              <a:gd name="connsiteY4" fmla="*/ 278130 h 843280"/>
              <a:gd name="connsiteX5" fmla="*/ 2312670 w 5090160"/>
              <a:gd name="connsiteY5" fmla="*/ 415290 h 843280"/>
              <a:gd name="connsiteX6" fmla="*/ 2791460 w 5090160"/>
              <a:gd name="connsiteY6" fmla="*/ 393700 h 843280"/>
              <a:gd name="connsiteX7" fmla="*/ 3235960 w 5090160"/>
              <a:gd name="connsiteY7" fmla="*/ 516890 h 843280"/>
              <a:gd name="connsiteX8" fmla="*/ 3717290 w 5090160"/>
              <a:gd name="connsiteY8" fmla="*/ 77470 h 843280"/>
              <a:gd name="connsiteX9" fmla="*/ 4170680 w 5090160"/>
              <a:gd name="connsiteY9" fmla="*/ 238760 h 843280"/>
              <a:gd name="connsiteX10" fmla="*/ 4641850 w 5090160"/>
              <a:gd name="connsiteY10" fmla="*/ 0 h 843280"/>
              <a:gd name="connsiteX11" fmla="*/ 5090160 w 5090160"/>
              <a:gd name="connsiteY11" fmla="*/ 165100 h 8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843280">
                <a:moveTo>
                  <a:pt x="0" y="472440"/>
                </a:moveTo>
                <a:lnTo>
                  <a:pt x="472440" y="678180"/>
                </a:lnTo>
                <a:lnTo>
                  <a:pt x="935990" y="367030"/>
                </a:lnTo>
                <a:lnTo>
                  <a:pt x="1394460" y="843280"/>
                </a:lnTo>
                <a:lnTo>
                  <a:pt x="1868170" y="278130"/>
                </a:lnTo>
                <a:lnTo>
                  <a:pt x="2312670" y="415290"/>
                </a:lnTo>
                <a:lnTo>
                  <a:pt x="2791460" y="393700"/>
                </a:lnTo>
                <a:lnTo>
                  <a:pt x="3235960" y="516890"/>
                </a:lnTo>
                <a:lnTo>
                  <a:pt x="3717290" y="77470"/>
                </a:lnTo>
                <a:lnTo>
                  <a:pt x="4170680" y="238760"/>
                </a:lnTo>
                <a:lnTo>
                  <a:pt x="4641850" y="0"/>
                </a:lnTo>
                <a:lnTo>
                  <a:pt x="5090160" y="165100"/>
                </a:ln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0" name="Freeform 9"/>
          <p:cNvSpPr/>
          <p:nvPr userDrawn="1"/>
        </p:nvSpPr>
        <p:spPr>
          <a:xfrm>
            <a:off x="3590775" y="2482943"/>
            <a:ext cx="6922971" cy="1318597"/>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83810"/>
              <a:gd name="connsiteY0" fmla="*/ 80010 h 693420"/>
              <a:gd name="connsiteX1" fmla="*/ 466090 w 5083810"/>
              <a:gd name="connsiteY1" fmla="*/ 0 h 693420"/>
              <a:gd name="connsiteX2" fmla="*/ 923290 w 5083810"/>
              <a:gd name="connsiteY2" fmla="*/ 609600 h 693420"/>
              <a:gd name="connsiteX3" fmla="*/ 1388110 w 5083810"/>
              <a:gd name="connsiteY3" fmla="*/ 342900 h 693420"/>
              <a:gd name="connsiteX4" fmla="*/ 1868170 w 5083810"/>
              <a:gd name="connsiteY4" fmla="*/ 419100 h 693420"/>
              <a:gd name="connsiteX5" fmla="*/ 2325370 w 5083810"/>
              <a:gd name="connsiteY5" fmla="*/ 60960 h 693420"/>
              <a:gd name="connsiteX6" fmla="*/ 2797810 w 5083810"/>
              <a:gd name="connsiteY6" fmla="*/ 579120 h 693420"/>
              <a:gd name="connsiteX7" fmla="*/ 3255010 w 5083810"/>
              <a:gd name="connsiteY7" fmla="*/ 556260 h 693420"/>
              <a:gd name="connsiteX8" fmla="*/ 3704590 w 5083810"/>
              <a:gd name="connsiteY8" fmla="*/ 129540 h 693420"/>
              <a:gd name="connsiteX9" fmla="*/ 4177030 w 5083810"/>
              <a:gd name="connsiteY9" fmla="*/ 335280 h 693420"/>
              <a:gd name="connsiteX10" fmla="*/ 4641850 w 5083810"/>
              <a:gd name="connsiteY10" fmla="*/ 693420 h 693420"/>
              <a:gd name="connsiteX11" fmla="*/ 5083810 w 5083810"/>
              <a:gd name="connsiteY11" fmla="*/ 121920 h 69342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3429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31720 w 5083810"/>
              <a:gd name="connsiteY5" fmla="*/ 13182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55010 w 5083810"/>
              <a:gd name="connsiteY7" fmla="*/ 5562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48660 w 5083810"/>
              <a:gd name="connsiteY7" fmla="*/ 3911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90160"/>
              <a:gd name="connsiteY0" fmla="*/ 80010 h 1372870"/>
              <a:gd name="connsiteX1" fmla="*/ 466090 w 5090160"/>
              <a:gd name="connsiteY1" fmla="*/ 0 h 1372870"/>
              <a:gd name="connsiteX2" fmla="*/ 929640 w 5090160"/>
              <a:gd name="connsiteY2" fmla="*/ 1346200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80010 h 1372870"/>
              <a:gd name="connsiteX1" fmla="*/ 466090 w 5090160"/>
              <a:gd name="connsiteY1" fmla="*/ 0 h 1372870"/>
              <a:gd name="connsiteX2" fmla="*/ 914142 w 5090160"/>
              <a:gd name="connsiteY2" fmla="*/ 501542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0 h 1292860"/>
              <a:gd name="connsiteX1" fmla="*/ 466090 w 5090160"/>
              <a:gd name="connsiteY1" fmla="*/ 278130 h 1292860"/>
              <a:gd name="connsiteX2" fmla="*/ 914142 w 5090160"/>
              <a:gd name="connsiteY2" fmla="*/ 421532 h 1292860"/>
              <a:gd name="connsiteX3" fmla="*/ 1388110 w 5090160"/>
              <a:gd name="connsiteY3" fmla="*/ 618490 h 1292860"/>
              <a:gd name="connsiteX4" fmla="*/ 1855470 w 5090160"/>
              <a:gd name="connsiteY4" fmla="*/ 1196340 h 1292860"/>
              <a:gd name="connsiteX5" fmla="*/ 2331720 w 5090160"/>
              <a:gd name="connsiteY5" fmla="*/ 1238250 h 1292860"/>
              <a:gd name="connsiteX6" fmla="*/ 2778760 w 5090160"/>
              <a:gd name="connsiteY6" fmla="*/ 1292860 h 1292860"/>
              <a:gd name="connsiteX7" fmla="*/ 3248660 w 5090160"/>
              <a:gd name="connsiteY7" fmla="*/ 311150 h 1292860"/>
              <a:gd name="connsiteX8" fmla="*/ 3704590 w 5090160"/>
              <a:gd name="connsiteY8" fmla="*/ 49530 h 1292860"/>
              <a:gd name="connsiteX9" fmla="*/ 4177030 w 5090160"/>
              <a:gd name="connsiteY9" fmla="*/ 255270 h 1292860"/>
              <a:gd name="connsiteX10" fmla="*/ 4641850 w 5090160"/>
              <a:gd name="connsiteY10" fmla="*/ 613410 h 1292860"/>
              <a:gd name="connsiteX11" fmla="*/ 5090160 w 5090160"/>
              <a:gd name="connsiteY11" fmla="*/ 1172210 h 129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1292860">
                <a:moveTo>
                  <a:pt x="0" y="0"/>
                </a:moveTo>
                <a:lnTo>
                  <a:pt x="466090" y="278130"/>
                </a:lnTo>
                <a:lnTo>
                  <a:pt x="914142" y="421532"/>
                </a:lnTo>
                <a:lnTo>
                  <a:pt x="1388110" y="618490"/>
                </a:lnTo>
                <a:lnTo>
                  <a:pt x="1855470" y="1196340"/>
                </a:lnTo>
                <a:lnTo>
                  <a:pt x="2331720" y="1238250"/>
                </a:lnTo>
                <a:lnTo>
                  <a:pt x="2778760" y="1292860"/>
                </a:lnTo>
                <a:lnTo>
                  <a:pt x="3248660" y="311150"/>
                </a:lnTo>
                <a:lnTo>
                  <a:pt x="3704590" y="49530"/>
                </a:lnTo>
                <a:lnTo>
                  <a:pt x="4177030" y="255270"/>
                </a:lnTo>
                <a:lnTo>
                  <a:pt x="4641850" y="613410"/>
                </a:lnTo>
                <a:lnTo>
                  <a:pt x="5090160" y="1172210"/>
                </a:ln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1" name="TextBox 10"/>
          <p:cNvSpPr txBox="1"/>
          <p:nvPr userDrawn="1"/>
        </p:nvSpPr>
        <p:spPr>
          <a:xfrm>
            <a:off x="4984120" y="1717362"/>
            <a:ext cx="448030" cy="112090"/>
          </a:xfrm>
          <a:prstGeom prst="rect">
            <a:avLst/>
          </a:prstGeom>
          <a:noFill/>
        </p:spPr>
        <p:txBody>
          <a:bodyPr wrap="none" lIns="0" tIns="0" rIns="0" bIns="0" rtlCol="0">
            <a:spAutoFit/>
          </a:bodyPr>
          <a:lstStyle/>
          <a:p>
            <a:pPr defTabSz="929953"/>
            <a:r>
              <a:rPr lang="en-US" sz="714" b="1" cap="all" dirty="0" smtClean="0">
                <a:solidFill>
                  <a:prstClr val="black">
                    <a:lumMod val="75000"/>
                    <a:lumOff val="25000"/>
                  </a:prstClr>
                </a:solidFill>
                <a:latin typeface="Segoe UI" pitchFamily="34" charset="0"/>
                <a:ea typeface="Segoe UI" pitchFamily="34" charset="0"/>
                <a:cs typeface="Segoe UI" pitchFamily="34" charset="0"/>
              </a:rPr>
              <a:t>MONITOR</a:t>
            </a:r>
            <a:endParaRPr lang="en-US" sz="714" b="1" cap="all" dirty="0">
              <a:solidFill>
                <a:prstClr val="black">
                  <a:lumMod val="75000"/>
                  <a:lumOff val="25000"/>
                </a:prstClr>
              </a:solidFill>
              <a:latin typeface="Segoe UI" pitchFamily="34" charset="0"/>
              <a:ea typeface="Segoe UI" pitchFamily="34" charset="0"/>
              <a:cs typeface="Segoe UI" pitchFamily="34" charset="0"/>
            </a:endParaRPr>
          </a:p>
        </p:txBody>
      </p:sp>
      <p:sp>
        <p:nvSpPr>
          <p:cNvPr id="12" name="TextBox 11"/>
          <p:cNvSpPr txBox="1"/>
          <p:nvPr userDrawn="1"/>
        </p:nvSpPr>
        <p:spPr>
          <a:xfrm>
            <a:off x="5772241"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TextBox 12"/>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4" name="TextBox 13"/>
          <p:cNvSpPr txBox="1"/>
          <p:nvPr userDrawn="1"/>
        </p:nvSpPr>
        <p:spPr>
          <a:xfrm>
            <a:off x="3960534" y="1717362"/>
            <a:ext cx="547774" cy="112090"/>
          </a:xfrm>
          <a:prstGeom prst="rect">
            <a:avLst/>
          </a:prstGeom>
          <a:noFill/>
        </p:spPr>
        <p:txBody>
          <a:bodyPr wrap="none" lIns="0" tIns="0" rIns="0" bIns="0" rtlCol="0">
            <a:spAutoFit/>
          </a:bodyPr>
          <a:lstStyle/>
          <a:p>
            <a:pPr defTabSz="929953"/>
            <a:r>
              <a:rPr lang="en-US" sz="714" cap="all" dirty="0">
                <a:solidFill>
                  <a:prstClr val="white">
                    <a:lumMod val="50000"/>
                  </a:prstClr>
                </a:solidFill>
                <a:latin typeface="Segoe UI" pitchFamily="34" charset="0"/>
                <a:ea typeface="Segoe UI" pitchFamily="34" charset="0"/>
                <a:cs typeface="Segoe UI" pitchFamily="34" charset="0"/>
              </a:rPr>
              <a:t>DASHBOARD</a:t>
            </a:r>
          </a:p>
        </p:txBody>
      </p:sp>
      <p:pic>
        <p:nvPicPr>
          <p:cNvPr id="15"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7232938"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pic>
        <p:nvPicPr>
          <p:cNvPr id="17" name="Picture 1" descr="Reload 512x512.png"/>
          <p:cNvPicPr>
            <a:picLocks noChangeAspect="1"/>
          </p:cNvPicPr>
          <p:nvPr userDrawn="1"/>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300000" flipH="1">
            <a:off x="10367542" y="1991977"/>
            <a:ext cx="125308" cy="167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userDrawn="1"/>
        </p:nvGrpSpPr>
        <p:grpSpPr>
          <a:xfrm>
            <a:off x="9756673" y="1981357"/>
            <a:ext cx="458996" cy="190239"/>
            <a:chOff x="7208582" y="1942683"/>
            <a:chExt cx="337480" cy="186526"/>
          </a:xfrm>
        </p:grpSpPr>
        <p:pic>
          <p:nvPicPr>
            <p:cNvPr id="19" name="Picture 6" descr="Time 512x512.png"/>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8435" y="1973585"/>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Rectangle 19"/>
            <p:cNvSpPr/>
            <p:nvPr/>
          </p:nvSpPr>
          <p:spPr>
            <a:xfrm>
              <a:off x="7208582" y="1942683"/>
              <a:ext cx="104597"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rPr>
                <a:t>24H</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sp>
          <p:nvSpPr>
            <p:cNvPr id="21" name="Rectangle 20"/>
            <p:cNvSpPr/>
            <p:nvPr/>
          </p:nvSpPr>
          <p:spPr>
            <a:xfrm>
              <a:off x="7487151" y="1942683"/>
              <a:ext cx="58911"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sym typeface="Webdings"/>
                </a:rPr>
                <a:t></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grpSp>
      <p:pic>
        <p:nvPicPr>
          <p:cNvPr id="22" name="Picture 14" descr="Search 512x512.png"/>
          <p:cNvPicPr>
            <a:picLocks noChangeAspect="1"/>
          </p:cNvPicPr>
          <p:nvPr userDrawn="1"/>
        </p:nvPicPr>
        <p:blipFill>
          <a:blip r:embed="rId9" cstate="print">
            <a:duotone>
              <a:prstClr val="black"/>
              <a:schemeClr val="tx1">
                <a:tint val="45000"/>
                <a:satMod val="400000"/>
              </a:schemeClr>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0260380" y="4403601"/>
            <a:ext cx="183810" cy="13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Rectangle 22"/>
          <p:cNvSpPr/>
          <p:nvPr userDrawn="1"/>
        </p:nvSpPr>
        <p:spPr>
          <a:xfrm>
            <a:off x="3507207" y="1290455"/>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746988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shboard1">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57" y="478047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Rectangle 5"/>
          <p:cNvSpPr/>
          <p:nvPr userDrawn="1"/>
        </p:nvSpPr>
        <p:spPr>
          <a:xfrm>
            <a:off x="3507207" y="1290455"/>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graphicFrame>
        <p:nvGraphicFramePr>
          <p:cNvPr id="7" name="Table 6"/>
          <p:cNvGraphicFramePr>
            <a:graphicFrameLocks noGrp="1"/>
          </p:cNvGraphicFramePr>
          <p:nvPr userDrawn="1">
            <p:extLst/>
          </p:nvPr>
        </p:nvGraphicFramePr>
        <p:xfrm>
          <a:off x="3592506" y="2212886"/>
          <a:ext cx="6935071" cy="1808940"/>
        </p:xfrm>
        <a:graphic>
          <a:graphicData uri="http://schemas.openxmlformats.org/drawingml/2006/table">
            <a:tbl>
              <a:tblPr firstRow="1" bandRow="1">
                <a:tableStyleId>{5C22544A-7EE6-4342-B048-85BDC9FD1C3A}</a:tableStyleId>
              </a:tblPr>
              <a:tblGrid>
                <a:gridCol w="630461"/>
                <a:gridCol w="630461"/>
                <a:gridCol w="630461"/>
                <a:gridCol w="630461"/>
                <a:gridCol w="630461"/>
                <a:gridCol w="630461"/>
                <a:gridCol w="630461"/>
                <a:gridCol w="630461"/>
                <a:gridCol w="630461"/>
                <a:gridCol w="630461"/>
                <a:gridCol w="630461"/>
              </a:tblGrid>
              <a:tr h="1641071">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7869">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12p</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Freeform 7"/>
          <p:cNvSpPr/>
          <p:nvPr userDrawn="1"/>
        </p:nvSpPr>
        <p:spPr>
          <a:xfrm>
            <a:off x="3582138" y="2943421"/>
            <a:ext cx="6922971" cy="707224"/>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693420">
                <a:moveTo>
                  <a:pt x="0" y="594360"/>
                </a:moveTo>
                <a:lnTo>
                  <a:pt x="472440" y="0"/>
                </a:lnTo>
                <a:lnTo>
                  <a:pt x="929640" y="609600"/>
                </a:lnTo>
                <a:lnTo>
                  <a:pt x="1394460" y="342900"/>
                </a:lnTo>
                <a:lnTo>
                  <a:pt x="1874520" y="419100"/>
                </a:lnTo>
                <a:lnTo>
                  <a:pt x="2331720" y="60960"/>
                </a:lnTo>
                <a:lnTo>
                  <a:pt x="2804160" y="579120"/>
                </a:lnTo>
                <a:lnTo>
                  <a:pt x="3261360" y="556260"/>
                </a:lnTo>
                <a:lnTo>
                  <a:pt x="3710940" y="129540"/>
                </a:lnTo>
                <a:lnTo>
                  <a:pt x="4183380" y="335280"/>
                </a:lnTo>
                <a:lnTo>
                  <a:pt x="4648200" y="693420"/>
                </a:lnTo>
                <a:lnTo>
                  <a:pt x="5090160" y="121920"/>
                </a:ln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9" name="Freeform 8"/>
          <p:cNvSpPr/>
          <p:nvPr userDrawn="1"/>
        </p:nvSpPr>
        <p:spPr>
          <a:xfrm>
            <a:off x="3590775" y="2789443"/>
            <a:ext cx="6922971" cy="860068"/>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90160"/>
              <a:gd name="connsiteY0" fmla="*/ 533400 h 1062990"/>
              <a:gd name="connsiteX1" fmla="*/ 478790 w 5090160"/>
              <a:gd name="connsiteY1" fmla="*/ 1062990 h 1062990"/>
              <a:gd name="connsiteX2" fmla="*/ 929640 w 5090160"/>
              <a:gd name="connsiteY2" fmla="*/ 548640 h 1062990"/>
              <a:gd name="connsiteX3" fmla="*/ 1394460 w 5090160"/>
              <a:gd name="connsiteY3" fmla="*/ 281940 h 1062990"/>
              <a:gd name="connsiteX4" fmla="*/ 1874520 w 5090160"/>
              <a:gd name="connsiteY4" fmla="*/ 358140 h 1062990"/>
              <a:gd name="connsiteX5" fmla="*/ 2331720 w 5090160"/>
              <a:gd name="connsiteY5" fmla="*/ 0 h 1062990"/>
              <a:gd name="connsiteX6" fmla="*/ 2804160 w 5090160"/>
              <a:gd name="connsiteY6" fmla="*/ 518160 h 1062990"/>
              <a:gd name="connsiteX7" fmla="*/ 3261360 w 5090160"/>
              <a:gd name="connsiteY7" fmla="*/ 495300 h 1062990"/>
              <a:gd name="connsiteX8" fmla="*/ 3710940 w 5090160"/>
              <a:gd name="connsiteY8" fmla="*/ 68580 h 1062990"/>
              <a:gd name="connsiteX9" fmla="*/ 4183380 w 5090160"/>
              <a:gd name="connsiteY9" fmla="*/ 274320 h 1062990"/>
              <a:gd name="connsiteX10" fmla="*/ 4648200 w 5090160"/>
              <a:gd name="connsiteY10" fmla="*/ 632460 h 1062990"/>
              <a:gd name="connsiteX11" fmla="*/ 5090160 w 5090160"/>
              <a:gd name="connsiteY11" fmla="*/ 60960 h 1062990"/>
              <a:gd name="connsiteX0" fmla="*/ 0 w 5083810"/>
              <a:gd name="connsiteY0" fmla="*/ 857250 h 1062990"/>
              <a:gd name="connsiteX1" fmla="*/ 472440 w 5083810"/>
              <a:gd name="connsiteY1" fmla="*/ 1062990 h 1062990"/>
              <a:gd name="connsiteX2" fmla="*/ 923290 w 5083810"/>
              <a:gd name="connsiteY2" fmla="*/ 5486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062990"/>
              <a:gd name="connsiteX1" fmla="*/ 472440 w 5083810"/>
              <a:gd name="connsiteY1" fmla="*/ 1062990 h 1062990"/>
              <a:gd name="connsiteX2" fmla="*/ 935990 w 5083810"/>
              <a:gd name="connsiteY2" fmla="*/ 7518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3581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6629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7810 w 5083810"/>
              <a:gd name="connsiteY6" fmla="*/ 45720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0680 w 5083810"/>
              <a:gd name="connsiteY9" fmla="*/ 562610 h 1167130"/>
              <a:gd name="connsiteX10" fmla="*/ 4641850 w 5083810"/>
              <a:gd name="connsiteY10" fmla="*/ 571500 h 1167130"/>
              <a:gd name="connsiteX11" fmla="*/ 5083810 w 5083810"/>
              <a:gd name="connsiteY11" fmla="*/ 0 h 1167130"/>
              <a:gd name="connsiteX0" fmla="*/ 0 w 5090160"/>
              <a:gd name="connsiteY0" fmla="*/ 394970 h 765810"/>
              <a:gd name="connsiteX1" fmla="*/ 472440 w 5090160"/>
              <a:gd name="connsiteY1" fmla="*/ 600710 h 765810"/>
              <a:gd name="connsiteX2" fmla="*/ 935990 w 5090160"/>
              <a:gd name="connsiteY2" fmla="*/ 289560 h 765810"/>
              <a:gd name="connsiteX3" fmla="*/ 1394460 w 5090160"/>
              <a:gd name="connsiteY3" fmla="*/ 765810 h 765810"/>
              <a:gd name="connsiteX4" fmla="*/ 1868170 w 5090160"/>
              <a:gd name="connsiteY4" fmla="*/ 200660 h 765810"/>
              <a:gd name="connsiteX5" fmla="*/ 2312670 w 5090160"/>
              <a:gd name="connsiteY5" fmla="*/ 337820 h 765810"/>
              <a:gd name="connsiteX6" fmla="*/ 2791460 w 5090160"/>
              <a:gd name="connsiteY6" fmla="*/ 316230 h 765810"/>
              <a:gd name="connsiteX7" fmla="*/ 3235960 w 5090160"/>
              <a:gd name="connsiteY7" fmla="*/ 439420 h 765810"/>
              <a:gd name="connsiteX8" fmla="*/ 3717290 w 5090160"/>
              <a:gd name="connsiteY8" fmla="*/ 0 h 765810"/>
              <a:gd name="connsiteX9" fmla="*/ 4170680 w 5090160"/>
              <a:gd name="connsiteY9" fmla="*/ 161290 h 765810"/>
              <a:gd name="connsiteX10" fmla="*/ 4641850 w 5090160"/>
              <a:gd name="connsiteY10" fmla="*/ 170180 h 765810"/>
              <a:gd name="connsiteX11" fmla="*/ 5090160 w 5090160"/>
              <a:gd name="connsiteY11" fmla="*/ 87630 h 765810"/>
              <a:gd name="connsiteX0" fmla="*/ 0 w 5090160"/>
              <a:gd name="connsiteY0" fmla="*/ 472440 h 843280"/>
              <a:gd name="connsiteX1" fmla="*/ 472440 w 5090160"/>
              <a:gd name="connsiteY1" fmla="*/ 678180 h 843280"/>
              <a:gd name="connsiteX2" fmla="*/ 935990 w 5090160"/>
              <a:gd name="connsiteY2" fmla="*/ 367030 h 843280"/>
              <a:gd name="connsiteX3" fmla="*/ 1394460 w 5090160"/>
              <a:gd name="connsiteY3" fmla="*/ 843280 h 843280"/>
              <a:gd name="connsiteX4" fmla="*/ 1868170 w 5090160"/>
              <a:gd name="connsiteY4" fmla="*/ 278130 h 843280"/>
              <a:gd name="connsiteX5" fmla="*/ 2312670 w 5090160"/>
              <a:gd name="connsiteY5" fmla="*/ 415290 h 843280"/>
              <a:gd name="connsiteX6" fmla="*/ 2791460 w 5090160"/>
              <a:gd name="connsiteY6" fmla="*/ 393700 h 843280"/>
              <a:gd name="connsiteX7" fmla="*/ 3235960 w 5090160"/>
              <a:gd name="connsiteY7" fmla="*/ 516890 h 843280"/>
              <a:gd name="connsiteX8" fmla="*/ 3717290 w 5090160"/>
              <a:gd name="connsiteY8" fmla="*/ 77470 h 843280"/>
              <a:gd name="connsiteX9" fmla="*/ 4170680 w 5090160"/>
              <a:gd name="connsiteY9" fmla="*/ 238760 h 843280"/>
              <a:gd name="connsiteX10" fmla="*/ 4641850 w 5090160"/>
              <a:gd name="connsiteY10" fmla="*/ 0 h 843280"/>
              <a:gd name="connsiteX11" fmla="*/ 5090160 w 5090160"/>
              <a:gd name="connsiteY11" fmla="*/ 165100 h 8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843280">
                <a:moveTo>
                  <a:pt x="0" y="472440"/>
                </a:moveTo>
                <a:lnTo>
                  <a:pt x="472440" y="678180"/>
                </a:lnTo>
                <a:lnTo>
                  <a:pt x="935990" y="367030"/>
                </a:lnTo>
                <a:lnTo>
                  <a:pt x="1394460" y="843280"/>
                </a:lnTo>
                <a:lnTo>
                  <a:pt x="1868170" y="278130"/>
                </a:lnTo>
                <a:lnTo>
                  <a:pt x="2312670" y="415290"/>
                </a:lnTo>
                <a:lnTo>
                  <a:pt x="2791460" y="393700"/>
                </a:lnTo>
                <a:lnTo>
                  <a:pt x="3235960" y="516890"/>
                </a:lnTo>
                <a:lnTo>
                  <a:pt x="3717290" y="77470"/>
                </a:lnTo>
                <a:lnTo>
                  <a:pt x="4170680" y="238760"/>
                </a:lnTo>
                <a:lnTo>
                  <a:pt x="4641850" y="0"/>
                </a:lnTo>
                <a:lnTo>
                  <a:pt x="5090160" y="165100"/>
                </a:ln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0" name="Freeform 9"/>
          <p:cNvSpPr/>
          <p:nvPr userDrawn="1"/>
        </p:nvSpPr>
        <p:spPr>
          <a:xfrm>
            <a:off x="3590775" y="2482943"/>
            <a:ext cx="6922971" cy="1318597"/>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83810"/>
              <a:gd name="connsiteY0" fmla="*/ 80010 h 693420"/>
              <a:gd name="connsiteX1" fmla="*/ 466090 w 5083810"/>
              <a:gd name="connsiteY1" fmla="*/ 0 h 693420"/>
              <a:gd name="connsiteX2" fmla="*/ 923290 w 5083810"/>
              <a:gd name="connsiteY2" fmla="*/ 609600 h 693420"/>
              <a:gd name="connsiteX3" fmla="*/ 1388110 w 5083810"/>
              <a:gd name="connsiteY3" fmla="*/ 342900 h 693420"/>
              <a:gd name="connsiteX4" fmla="*/ 1868170 w 5083810"/>
              <a:gd name="connsiteY4" fmla="*/ 419100 h 693420"/>
              <a:gd name="connsiteX5" fmla="*/ 2325370 w 5083810"/>
              <a:gd name="connsiteY5" fmla="*/ 60960 h 693420"/>
              <a:gd name="connsiteX6" fmla="*/ 2797810 w 5083810"/>
              <a:gd name="connsiteY6" fmla="*/ 579120 h 693420"/>
              <a:gd name="connsiteX7" fmla="*/ 3255010 w 5083810"/>
              <a:gd name="connsiteY7" fmla="*/ 556260 h 693420"/>
              <a:gd name="connsiteX8" fmla="*/ 3704590 w 5083810"/>
              <a:gd name="connsiteY8" fmla="*/ 129540 h 693420"/>
              <a:gd name="connsiteX9" fmla="*/ 4177030 w 5083810"/>
              <a:gd name="connsiteY9" fmla="*/ 335280 h 693420"/>
              <a:gd name="connsiteX10" fmla="*/ 4641850 w 5083810"/>
              <a:gd name="connsiteY10" fmla="*/ 693420 h 693420"/>
              <a:gd name="connsiteX11" fmla="*/ 5083810 w 5083810"/>
              <a:gd name="connsiteY11" fmla="*/ 121920 h 69342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3429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31720 w 5083810"/>
              <a:gd name="connsiteY5" fmla="*/ 13182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55010 w 5083810"/>
              <a:gd name="connsiteY7" fmla="*/ 5562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48660 w 5083810"/>
              <a:gd name="connsiteY7" fmla="*/ 3911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90160"/>
              <a:gd name="connsiteY0" fmla="*/ 80010 h 1372870"/>
              <a:gd name="connsiteX1" fmla="*/ 466090 w 5090160"/>
              <a:gd name="connsiteY1" fmla="*/ 0 h 1372870"/>
              <a:gd name="connsiteX2" fmla="*/ 929640 w 5090160"/>
              <a:gd name="connsiteY2" fmla="*/ 1346200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80010 h 1372870"/>
              <a:gd name="connsiteX1" fmla="*/ 466090 w 5090160"/>
              <a:gd name="connsiteY1" fmla="*/ 0 h 1372870"/>
              <a:gd name="connsiteX2" fmla="*/ 914142 w 5090160"/>
              <a:gd name="connsiteY2" fmla="*/ 501542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0 h 1292860"/>
              <a:gd name="connsiteX1" fmla="*/ 466090 w 5090160"/>
              <a:gd name="connsiteY1" fmla="*/ 262890 h 1292860"/>
              <a:gd name="connsiteX2" fmla="*/ 914142 w 5090160"/>
              <a:gd name="connsiteY2" fmla="*/ 421532 h 1292860"/>
              <a:gd name="connsiteX3" fmla="*/ 1388110 w 5090160"/>
              <a:gd name="connsiteY3" fmla="*/ 618490 h 1292860"/>
              <a:gd name="connsiteX4" fmla="*/ 1855470 w 5090160"/>
              <a:gd name="connsiteY4" fmla="*/ 1196340 h 1292860"/>
              <a:gd name="connsiteX5" fmla="*/ 2331720 w 5090160"/>
              <a:gd name="connsiteY5" fmla="*/ 1238250 h 1292860"/>
              <a:gd name="connsiteX6" fmla="*/ 2778760 w 5090160"/>
              <a:gd name="connsiteY6" fmla="*/ 1292860 h 1292860"/>
              <a:gd name="connsiteX7" fmla="*/ 3248660 w 5090160"/>
              <a:gd name="connsiteY7" fmla="*/ 311150 h 1292860"/>
              <a:gd name="connsiteX8" fmla="*/ 3704590 w 5090160"/>
              <a:gd name="connsiteY8" fmla="*/ 49530 h 1292860"/>
              <a:gd name="connsiteX9" fmla="*/ 4177030 w 5090160"/>
              <a:gd name="connsiteY9" fmla="*/ 255270 h 1292860"/>
              <a:gd name="connsiteX10" fmla="*/ 4641850 w 5090160"/>
              <a:gd name="connsiteY10" fmla="*/ 613410 h 1292860"/>
              <a:gd name="connsiteX11" fmla="*/ 5090160 w 5090160"/>
              <a:gd name="connsiteY11" fmla="*/ 1172210 h 129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1292860">
                <a:moveTo>
                  <a:pt x="0" y="0"/>
                </a:moveTo>
                <a:lnTo>
                  <a:pt x="466090" y="262890"/>
                </a:lnTo>
                <a:lnTo>
                  <a:pt x="914142" y="421532"/>
                </a:lnTo>
                <a:lnTo>
                  <a:pt x="1388110" y="618490"/>
                </a:lnTo>
                <a:lnTo>
                  <a:pt x="1855470" y="1196340"/>
                </a:lnTo>
                <a:lnTo>
                  <a:pt x="2331720" y="1238250"/>
                </a:lnTo>
                <a:lnTo>
                  <a:pt x="2778760" y="1292860"/>
                </a:lnTo>
                <a:lnTo>
                  <a:pt x="3248660" y="311150"/>
                </a:lnTo>
                <a:lnTo>
                  <a:pt x="3704590" y="49530"/>
                </a:lnTo>
                <a:lnTo>
                  <a:pt x="4177030" y="255270"/>
                </a:lnTo>
                <a:lnTo>
                  <a:pt x="4641850" y="613410"/>
                </a:lnTo>
                <a:lnTo>
                  <a:pt x="5090160" y="1172210"/>
                </a:ln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graphicFrame>
        <p:nvGraphicFramePr>
          <p:cNvPr id="18" name="Table 17"/>
          <p:cNvGraphicFramePr>
            <a:graphicFrameLocks noGrp="1"/>
          </p:cNvGraphicFramePr>
          <p:nvPr userDrawn="1">
            <p:extLst/>
          </p:nvPr>
        </p:nvGraphicFramePr>
        <p:xfrm>
          <a:off x="3608010" y="4581526"/>
          <a:ext cx="2599572" cy="404128"/>
        </p:xfrm>
        <a:graphic>
          <a:graphicData uri="http://schemas.openxmlformats.org/drawingml/2006/table">
            <a:tbl>
              <a:tblPr firstRow="1" bandRow="1">
                <a:tableStyleId>{5C22544A-7EE6-4342-B048-85BDC9FD1C3A}</a:tableStyleId>
              </a:tblPr>
              <a:tblGrid>
                <a:gridCol w="799969"/>
                <a:gridCol w="482543"/>
                <a:gridCol w="1317060"/>
              </a:tblGrid>
              <a:tr h="202064">
                <a:tc gridSpan="3">
                  <a:txBody>
                    <a:bodyPr/>
                    <a:lstStyle/>
                    <a:p>
                      <a:r>
                        <a:rPr lang="en-US" sz="700" b="1" cap="all" dirty="0" smtClean="0">
                          <a:solidFill>
                            <a:schemeClr val="bg1"/>
                          </a:solidFill>
                          <a:latin typeface="Segoe UI Semibold" pitchFamily="34" charset="0"/>
                          <a:ea typeface="Segoe UI" pitchFamily="34" charset="0"/>
                          <a:cs typeface="Segoe UI" pitchFamily="34" charset="0"/>
                        </a:rPr>
                        <a:t>&lt;VALUE&gt;</a:t>
                      </a:r>
                      <a:endParaRPr lang="en-US" sz="600" b="1" cap="all" dirty="0">
                        <a:solidFill>
                          <a:schemeClr val="bg1"/>
                        </a:solidFill>
                        <a:latin typeface="Segoe UI Semibold" pitchFamily="34" charset="0"/>
                        <a:ea typeface="Segoe UI" pitchFamily="34" charset="0"/>
                        <a:cs typeface="Segoe UI"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a typeface="Segoe UI" pitchFamily="34" charset="0"/>
                        <a:cs typeface="Segoe UI"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22" name="Table 21"/>
          <p:cNvGraphicFramePr>
            <a:graphicFrameLocks noGrp="1"/>
          </p:cNvGraphicFramePr>
          <p:nvPr userDrawn="1">
            <p:extLst/>
          </p:nvPr>
        </p:nvGraphicFramePr>
        <p:xfrm>
          <a:off x="3608007" y="5222955"/>
          <a:ext cx="2599574" cy="404128"/>
        </p:xfrm>
        <a:graphic>
          <a:graphicData uri="http://schemas.openxmlformats.org/drawingml/2006/table">
            <a:tbl>
              <a:tblPr firstRow="1" bandRow="1">
                <a:tableStyleId>{5C22544A-7EE6-4342-B048-85BDC9FD1C3A}</a:tableStyleId>
              </a:tblPr>
              <a:tblGrid>
                <a:gridCol w="550574"/>
                <a:gridCol w="1334330"/>
                <a:gridCol w="714670"/>
              </a:tblGrid>
              <a:tr h="202064">
                <a:tc gridSpan="3">
                  <a:txBody>
                    <a:bodyPr/>
                    <a:lstStyle/>
                    <a:p>
                      <a:r>
                        <a:rPr lang="en-US" sz="700" b="1" cap="all" dirty="0" smtClean="0">
                          <a:solidFill>
                            <a:schemeClr val="bg1"/>
                          </a:solidFill>
                          <a:latin typeface="Segoe UI Semibold" pitchFamily="34" charset="0"/>
                        </a:rPr>
                        <a:t>&lt;VALUE&gt;</a:t>
                      </a:r>
                      <a:endParaRPr lang="en-US" sz="600" b="1" cap="all" dirty="0">
                        <a:solidFill>
                          <a:schemeClr val="bg1"/>
                        </a:solidFill>
                        <a:latin typeface="Segoe UI Semibold"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29" name="TextBox 28"/>
          <p:cNvSpPr txBox="1"/>
          <p:nvPr userDrawn="1"/>
        </p:nvSpPr>
        <p:spPr>
          <a:xfrm>
            <a:off x="3595665" y="4220982"/>
            <a:ext cx="1140286"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Usage Overview</a:t>
            </a:r>
            <a:endParaRPr lang="en-US" sz="1224" dirty="0">
              <a:solidFill>
                <a:prstClr val="black"/>
              </a:solidFill>
              <a:latin typeface="Segoe UI" pitchFamily="34" charset="0"/>
              <a:ea typeface="Segoe UI" pitchFamily="34" charset="0"/>
              <a:cs typeface="Segoe UI" pitchFamily="34" charset="0"/>
            </a:endParaRPr>
          </a:p>
        </p:txBody>
      </p:sp>
      <p:sp>
        <p:nvSpPr>
          <p:cNvPr id="30" name="TextBox 29"/>
          <p:cNvSpPr txBox="1"/>
          <p:nvPr userDrawn="1"/>
        </p:nvSpPr>
        <p:spPr>
          <a:xfrm>
            <a:off x="6850718" y="4220982"/>
            <a:ext cx="925493"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Quick Glance</a:t>
            </a:r>
            <a:endParaRPr lang="en-US" sz="1224" dirty="0">
              <a:solidFill>
                <a:prstClr val="black"/>
              </a:solidFill>
              <a:latin typeface="Segoe UI" pitchFamily="34" charset="0"/>
              <a:ea typeface="Segoe UI" pitchFamily="34" charset="0"/>
              <a:cs typeface="Segoe UI" pitchFamily="34" charset="0"/>
            </a:endParaRPr>
          </a:p>
        </p:txBody>
      </p:sp>
      <p:sp>
        <p:nvSpPr>
          <p:cNvPr id="32" name="TextBox 31"/>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3" name="TextBox 32"/>
          <p:cNvSpPr txBox="1"/>
          <p:nvPr userDrawn="1"/>
        </p:nvSpPr>
        <p:spPr>
          <a:xfrm>
            <a:off x="5772241"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4" name="TextBox 33"/>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40" name="TextBox 39"/>
          <p:cNvSpPr txBox="1"/>
          <p:nvPr userDrawn="1"/>
        </p:nvSpPr>
        <p:spPr>
          <a:xfrm>
            <a:off x="3960535"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41"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TextBox 41"/>
          <p:cNvSpPr txBox="1"/>
          <p:nvPr userDrawn="1"/>
        </p:nvSpPr>
        <p:spPr>
          <a:xfrm>
            <a:off x="7232938"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pic>
        <p:nvPicPr>
          <p:cNvPr id="43" name="Picture 1" descr="Reload 512x512.png"/>
          <p:cNvPicPr>
            <a:picLocks noChangeAspect="1"/>
          </p:cNvPicPr>
          <p:nvPr userDrawn="1"/>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300000" flipH="1">
            <a:off x="10367542" y="1991977"/>
            <a:ext cx="125308" cy="167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4" name="Group 43"/>
          <p:cNvGrpSpPr/>
          <p:nvPr userDrawn="1"/>
        </p:nvGrpSpPr>
        <p:grpSpPr>
          <a:xfrm>
            <a:off x="9756673" y="1981357"/>
            <a:ext cx="458996" cy="190239"/>
            <a:chOff x="7208582" y="1942683"/>
            <a:chExt cx="337480" cy="186526"/>
          </a:xfrm>
        </p:grpSpPr>
        <p:pic>
          <p:nvPicPr>
            <p:cNvPr id="45" name="Picture 6" descr="Time 512x512.png"/>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8435" y="1973585"/>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 name="Rectangle 45"/>
            <p:cNvSpPr/>
            <p:nvPr/>
          </p:nvSpPr>
          <p:spPr>
            <a:xfrm>
              <a:off x="7208582" y="1942683"/>
              <a:ext cx="104597"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rPr>
                <a:t>24H</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sp>
          <p:nvSpPr>
            <p:cNvPr id="47" name="Rectangle 46"/>
            <p:cNvSpPr/>
            <p:nvPr/>
          </p:nvSpPr>
          <p:spPr>
            <a:xfrm>
              <a:off x="7487151" y="1942683"/>
              <a:ext cx="58911"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sym typeface="Webdings"/>
                </a:rPr>
                <a:t></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84903052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ashboard1">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57" y="478047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Rectangle 5"/>
          <p:cNvSpPr/>
          <p:nvPr userDrawn="1"/>
        </p:nvSpPr>
        <p:spPr>
          <a:xfrm>
            <a:off x="3507207" y="1290455"/>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
        <p:nvSpPr>
          <p:cNvPr id="32" name="TextBox 31"/>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3" name="TextBox 32"/>
          <p:cNvSpPr txBox="1"/>
          <p:nvPr userDrawn="1"/>
        </p:nvSpPr>
        <p:spPr>
          <a:xfrm>
            <a:off x="5772241"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34" name="TextBox 33"/>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40" name="TextBox 39"/>
          <p:cNvSpPr txBox="1"/>
          <p:nvPr userDrawn="1"/>
        </p:nvSpPr>
        <p:spPr>
          <a:xfrm>
            <a:off x="3960535"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41"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TextBox 41"/>
          <p:cNvSpPr txBox="1"/>
          <p:nvPr userDrawn="1"/>
        </p:nvSpPr>
        <p:spPr>
          <a:xfrm>
            <a:off x="7232938"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graphicFrame>
        <p:nvGraphicFramePr>
          <p:cNvPr id="52" name="Table 51"/>
          <p:cNvGraphicFramePr>
            <a:graphicFrameLocks noGrp="1"/>
          </p:cNvGraphicFramePr>
          <p:nvPr userDrawn="1">
            <p:extLst/>
          </p:nvPr>
        </p:nvGraphicFramePr>
        <p:xfrm>
          <a:off x="3608010" y="2329466"/>
          <a:ext cx="2599572" cy="404128"/>
        </p:xfrm>
        <a:graphic>
          <a:graphicData uri="http://schemas.openxmlformats.org/drawingml/2006/table">
            <a:tbl>
              <a:tblPr firstRow="1" bandRow="1">
                <a:tableStyleId>{5C22544A-7EE6-4342-B048-85BDC9FD1C3A}</a:tableStyleId>
              </a:tblPr>
              <a:tblGrid>
                <a:gridCol w="799969"/>
                <a:gridCol w="482543"/>
                <a:gridCol w="1317060"/>
              </a:tblGrid>
              <a:tr h="202064">
                <a:tc gridSpan="3">
                  <a:txBody>
                    <a:bodyPr/>
                    <a:lstStyle/>
                    <a:p>
                      <a:r>
                        <a:rPr lang="en-US" sz="700" b="1" cap="all" dirty="0" smtClean="0">
                          <a:solidFill>
                            <a:schemeClr val="bg1"/>
                          </a:solidFill>
                          <a:latin typeface="Segoe UI Semibold" pitchFamily="34" charset="0"/>
                          <a:ea typeface="Segoe UI" pitchFamily="34" charset="0"/>
                          <a:cs typeface="Segoe UI" pitchFamily="34" charset="0"/>
                        </a:rPr>
                        <a:t>&lt;VALUE&gt;</a:t>
                      </a:r>
                      <a:endParaRPr lang="en-US" sz="600" b="1" cap="all" dirty="0">
                        <a:solidFill>
                          <a:schemeClr val="bg1"/>
                        </a:solidFill>
                        <a:latin typeface="Segoe UI Semibold" pitchFamily="34" charset="0"/>
                        <a:ea typeface="Segoe UI" pitchFamily="34" charset="0"/>
                        <a:cs typeface="Segoe UI"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a typeface="Segoe UI" pitchFamily="34" charset="0"/>
                        <a:cs typeface="Segoe UI"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a typeface="Segoe UI" pitchFamily="34" charset="0"/>
                        <a:cs typeface="Segoe UI"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53" name="Table 52"/>
          <p:cNvGraphicFramePr>
            <a:graphicFrameLocks noGrp="1"/>
          </p:cNvGraphicFramePr>
          <p:nvPr userDrawn="1">
            <p:extLst/>
          </p:nvPr>
        </p:nvGraphicFramePr>
        <p:xfrm>
          <a:off x="3608007" y="2970894"/>
          <a:ext cx="2599574" cy="404128"/>
        </p:xfrm>
        <a:graphic>
          <a:graphicData uri="http://schemas.openxmlformats.org/drawingml/2006/table">
            <a:tbl>
              <a:tblPr firstRow="1" bandRow="1">
                <a:tableStyleId>{5C22544A-7EE6-4342-B048-85BDC9FD1C3A}</a:tableStyleId>
              </a:tblPr>
              <a:tblGrid>
                <a:gridCol w="550574"/>
                <a:gridCol w="1334330"/>
                <a:gridCol w="714670"/>
              </a:tblGrid>
              <a:tr h="202064">
                <a:tc gridSpan="3">
                  <a:txBody>
                    <a:bodyPr/>
                    <a:lstStyle/>
                    <a:p>
                      <a:r>
                        <a:rPr lang="en-US" sz="700" b="1" cap="all" dirty="0" smtClean="0">
                          <a:solidFill>
                            <a:schemeClr val="bg1"/>
                          </a:solidFill>
                          <a:latin typeface="Segoe UI Semibold" pitchFamily="34" charset="0"/>
                        </a:rPr>
                        <a:t>&lt;VALUE&gt;</a:t>
                      </a:r>
                      <a:endParaRPr lang="en-US" sz="600" b="1" cap="all" dirty="0">
                        <a:solidFill>
                          <a:schemeClr val="bg1"/>
                        </a:solidFill>
                        <a:latin typeface="Segoe UI Semibold" pitchFamily="34" charset="0"/>
                      </a:endParaRPr>
                    </a:p>
                  </a:txBody>
                  <a:tcPr marL="62182" marR="62182" marT="46630" marB="4663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77717">
                <a:tc gridSpan="3">
                  <a:txBody>
                    <a:bodyPr/>
                    <a:lstStyle/>
                    <a:p>
                      <a:endParaRPr lang="en-US" sz="500" b="1" dirty="0">
                        <a:solidFill>
                          <a:schemeClr val="tx1">
                            <a:lumMod val="75000"/>
                            <a:lumOff val="25000"/>
                          </a:schemeClr>
                        </a:solidFill>
                        <a:latin typeface="Segoe UI Semibold" pitchFamily="34" charset="0"/>
                      </a:endParaRPr>
                    </a:p>
                  </a:txBody>
                  <a:tcPr marL="0" marR="0" marT="0" marB="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24347">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896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DCC00"/>
                    </a:solidFill>
                  </a:tcPr>
                </a:tc>
                <a:tc>
                  <a:txBody>
                    <a:bodyPr/>
                    <a:lstStyle/>
                    <a:p>
                      <a:pPr algn="ctr"/>
                      <a:endParaRPr lang="en-US" sz="200" b="0" dirty="0">
                        <a:solidFill>
                          <a:schemeClr val="tx1">
                            <a:lumMod val="75000"/>
                            <a:lumOff val="25000"/>
                          </a:schemeClr>
                        </a:solidFill>
                        <a:latin typeface="Segoe UI Semibold" pitchFamily="34" charset="0"/>
                      </a:endParaRPr>
                    </a:p>
                  </a:txBody>
                  <a:tcPr marL="124365" marR="124365" marT="46630" marB="4663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54" name="TextBox 53"/>
          <p:cNvSpPr txBox="1"/>
          <p:nvPr userDrawn="1"/>
        </p:nvSpPr>
        <p:spPr>
          <a:xfrm>
            <a:off x="3595665" y="1968922"/>
            <a:ext cx="1140286"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Usage Overview</a:t>
            </a:r>
            <a:endParaRPr lang="en-US" sz="1224" dirty="0">
              <a:solidFill>
                <a:prstClr val="black"/>
              </a:solidFill>
              <a:latin typeface="Segoe UI" pitchFamily="34" charset="0"/>
              <a:ea typeface="Segoe UI" pitchFamily="34" charset="0"/>
              <a:cs typeface="Segoe UI" pitchFamily="34" charset="0"/>
            </a:endParaRPr>
          </a:p>
        </p:txBody>
      </p:sp>
      <p:sp>
        <p:nvSpPr>
          <p:cNvPr id="55" name="TextBox 54"/>
          <p:cNvSpPr txBox="1"/>
          <p:nvPr userDrawn="1"/>
        </p:nvSpPr>
        <p:spPr>
          <a:xfrm>
            <a:off x="6850718" y="1968922"/>
            <a:ext cx="925493"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Quick Glance</a:t>
            </a:r>
            <a:endParaRPr lang="en-US" sz="1224" dirty="0">
              <a:solidFill>
                <a:prstClr val="black"/>
              </a:solidFill>
              <a:latin typeface="Segoe UI" pitchFamily="34" charset="0"/>
              <a:ea typeface="Segoe UI" pitchFamily="34" charset="0"/>
              <a:cs typeface="Segoe UI" pitchFamily="34" charset="0"/>
            </a:endParaRPr>
          </a:p>
        </p:txBody>
      </p:sp>
      <p:sp>
        <p:nvSpPr>
          <p:cNvPr id="57" name="TextBox 56"/>
          <p:cNvSpPr txBox="1"/>
          <p:nvPr userDrawn="1"/>
        </p:nvSpPr>
        <p:spPr>
          <a:xfrm>
            <a:off x="3595668" y="3707838"/>
            <a:ext cx="1210075"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Linked Resources</a:t>
            </a:r>
            <a:endParaRPr lang="en-US" sz="1224"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363558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shboard2">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57" y="478047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TextBox 5"/>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7" name="TextBox 6"/>
          <p:cNvSpPr txBox="1"/>
          <p:nvPr userDrawn="1"/>
        </p:nvSpPr>
        <p:spPr>
          <a:xfrm>
            <a:off x="5772241"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8" name="TextBox 7"/>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9" name="TextBox 8"/>
          <p:cNvSpPr txBox="1"/>
          <p:nvPr userDrawn="1"/>
        </p:nvSpPr>
        <p:spPr>
          <a:xfrm>
            <a:off x="3960535"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10"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userDrawn="1"/>
        </p:nvSpPr>
        <p:spPr>
          <a:xfrm>
            <a:off x="7232938"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3" name="TextBox 12"/>
          <p:cNvSpPr txBox="1"/>
          <p:nvPr userDrawn="1"/>
        </p:nvSpPr>
        <p:spPr>
          <a:xfrm>
            <a:off x="3595668" y="4220982"/>
            <a:ext cx="1210075"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Linked Resources</a:t>
            </a:r>
            <a:endParaRPr lang="en-US" sz="1224" dirty="0">
              <a:solidFill>
                <a:prstClr val="black"/>
              </a:solidFill>
              <a:latin typeface="Segoe UI" pitchFamily="34" charset="0"/>
              <a:ea typeface="Segoe UI" pitchFamily="34" charset="0"/>
              <a:cs typeface="Segoe UI" pitchFamily="34" charset="0"/>
            </a:endParaRPr>
          </a:p>
        </p:txBody>
      </p:sp>
      <p:sp>
        <p:nvSpPr>
          <p:cNvPr id="14" name="TextBox 13"/>
          <p:cNvSpPr txBox="1"/>
          <p:nvPr userDrawn="1"/>
        </p:nvSpPr>
        <p:spPr>
          <a:xfrm>
            <a:off x="7588621" y="4220982"/>
            <a:ext cx="925493" cy="192135"/>
          </a:xfrm>
          <a:prstGeom prst="rect">
            <a:avLst/>
          </a:prstGeom>
          <a:noFill/>
        </p:spPr>
        <p:txBody>
          <a:bodyPr wrap="none" lIns="0" tIns="0" rIns="0" bIns="0" rtlCol="0">
            <a:spAutoFit/>
          </a:bodyPr>
          <a:lstStyle/>
          <a:p>
            <a:pPr defTabSz="929953"/>
            <a:r>
              <a:rPr lang="en-US" sz="1224" dirty="0" smtClean="0">
                <a:solidFill>
                  <a:prstClr val="black"/>
                </a:solidFill>
                <a:latin typeface="Segoe UI" pitchFamily="34" charset="0"/>
                <a:ea typeface="Segoe UI" pitchFamily="34" charset="0"/>
                <a:cs typeface="Segoe UI" pitchFamily="34" charset="0"/>
              </a:rPr>
              <a:t>Quick Glance</a:t>
            </a:r>
            <a:endParaRPr lang="en-US" sz="1224" dirty="0">
              <a:solidFill>
                <a:prstClr val="black"/>
              </a:solidFill>
              <a:latin typeface="Segoe UI" pitchFamily="34" charset="0"/>
              <a:ea typeface="Segoe UI" pitchFamily="34" charset="0"/>
              <a:cs typeface="Segoe UI" pitchFamily="34" charset="0"/>
            </a:endParaRPr>
          </a:p>
        </p:txBody>
      </p:sp>
      <p:graphicFrame>
        <p:nvGraphicFramePr>
          <p:cNvPr id="15" name="Table 14"/>
          <p:cNvGraphicFramePr>
            <a:graphicFrameLocks noGrp="1"/>
          </p:cNvGraphicFramePr>
          <p:nvPr userDrawn="1">
            <p:extLst/>
          </p:nvPr>
        </p:nvGraphicFramePr>
        <p:xfrm>
          <a:off x="3592506" y="2212886"/>
          <a:ext cx="6935071" cy="1808940"/>
        </p:xfrm>
        <a:graphic>
          <a:graphicData uri="http://schemas.openxmlformats.org/drawingml/2006/table">
            <a:tbl>
              <a:tblPr firstRow="1" bandRow="1">
                <a:tableStyleId>{5C22544A-7EE6-4342-B048-85BDC9FD1C3A}</a:tableStyleId>
              </a:tblPr>
              <a:tblGrid>
                <a:gridCol w="630461"/>
                <a:gridCol w="630461"/>
                <a:gridCol w="630461"/>
                <a:gridCol w="630461"/>
                <a:gridCol w="630461"/>
                <a:gridCol w="630461"/>
                <a:gridCol w="630461"/>
                <a:gridCol w="630461"/>
                <a:gridCol w="630461"/>
                <a:gridCol w="630461"/>
                <a:gridCol w="630461"/>
              </a:tblGrid>
              <a:tr h="1641071">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67869">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12p</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2</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4</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6</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8</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600" b="0" dirty="0" smtClean="0">
                          <a:solidFill>
                            <a:schemeClr val="tx1">
                              <a:lumMod val="75000"/>
                              <a:lumOff val="25000"/>
                            </a:schemeClr>
                          </a:solidFill>
                          <a:latin typeface="Segoe UI" pitchFamily="34" charset="0"/>
                          <a:ea typeface="Segoe UI" pitchFamily="34" charset="0"/>
                          <a:cs typeface="Segoe UI" pitchFamily="34" charset="0"/>
                        </a:rPr>
                        <a:t>10</a:t>
                      </a:r>
                      <a:endParaRPr lang="en-US" sz="600" b="0" dirty="0">
                        <a:solidFill>
                          <a:schemeClr val="tx1">
                            <a:lumMod val="75000"/>
                            <a:lumOff val="25000"/>
                          </a:schemeClr>
                        </a:solidFill>
                        <a:latin typeface="Segoe UI" pitchFamily="34" charset="0"/>
                        <a:ea typeface="Segoe UI" pitchFamily="34" charset="0"/>
                        <a:cs typeface="Segoe UI" pitchFamily="34" charset="0"/>
                      </a:endParaRPr>
                    </a:p>
                  </a:txBody>
                  <a:tcPr marL="37309" marR="0" marT="27978" marB="46630">
                    <a:lnL w="3175" cap="flat" cmpd="sng" algn="ctr">
                      <a:solidFill>
                        <a:schemeClr val="bg1">
                          <a:lumMod val="85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Freeform 15"/>
          <p:cNvSpPr/>
          <p:nvPr userDrawn="1"/>
        </p:nvSpPr>
        <p:spPr>
          <a:xfrm>
            <a:off x="3582138" y="2943421"/>
            <a:ext cx="6922971" cy="707224"/>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693420">
                <a:moveTo>
                  <a:pt x="0" y="594360"/>
                </a:moveTo>
                <a:lnTo>
                  <a:pt x="472440" y="0"/>
                </a:lnTo>
                <a:lnTo>
                  <a:pt x="929640" y="609600"/>
                </a:lnTo>
                <a:lnTo>
                  <a:pt x="1394460" y="342900"/>
                </a:lnTo>
                <a:lnTo>
                  <a:pt x="1874520" y="419100"/>
                </a:lnTo>
                <a:lnTo>
                  <a:pt x="2331720" y="60960"/>
                </a:lnTo>
                <a:lnTo>
                  <a:pt x="2804160" y="579120"/>
                </a:lnTo>
                <a:lnTo>
                  <a:pt x="3261360" y="556260"/>
                </a:lnTo>
                <a:lnTo>
                  <a:pt x="3710940" y="129540"/>
                </a:lnTo>
                <a:lnTo>
                  <a:pt x="4183380" y="335280"/>
                </a:lnTo>
                <a:lnTo>
                  <a:pt x="4648200" y="693420"/>
                </a:lnTo>
                <a:lnTo>
                  <a:pt x="5090160" y="121920"/>
                </a:lnTo>
              </a:path>
            </a:pathLst>
          </a:cu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7" name="Freeform 16"/>
          <p:cNvSpPr/>
          <p:nvPr userDrawn="1"/>
        </p:nvSpPr>
        <p:spPr>
          <a:xfrm>
            <a:off x="3590775" y="2789443"/>
            <a:ext cx="6922971" cy="860068"/>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90160"/>
              <a:gd name="connsiteY0" fmla="*/ 533400 h 1062990"/>
              <a:gd name="connsiteX1" fmla="*/ 478790 w 5090160"/>
              <a:gd name="connsiteY1" fmla="*/ 1062990 h 1062990"/>
              <a:gd name="connsiteX2" fmla="*/ 929640 w 5090160"/>
              <a:gd name="connsiteY2" fmla="*/ 548640 h 1062990"/>
              <a:gd name="connsiteX3" fmla="*/ 1394460 w 5090160"/>
              <a:gd name="connsiteY3" fmla="*/ 281940 h 1062990"/>
              <a:gd name="connsiteX4" fmla="*/ 1874520 w 5090160"/>
              <a:gd name="connsiteY4" fmla="*/ 358140 h 1062990"/>
              <a:gd name="connsiteX5" fmla="*/ 2331720 w 5090160"/>
              <a:gd name="connsiteY5" fmla="*/ 0 h 1062990"/>
              <a:gd name="connsiteX6" fmla="*/ 2804160 w 5090160"/>
              <a:gd name="connsiteY6" fmla="*/ 518160 h 1062990"/>
              <a:gd name="connsiteX7" fmla="*/ 3261360 w 5090160"/>
              <a:gd name="connsiteY7" fmla="*/ 495300 h 1062990"/>
              <a:gd name="connsiteX8" fmla="*/ 3710940 w 5090160"/>
              <a:gd name="connsiteY8" fmla="*/ 68580 h 1062990"/>
              <a:gd name="connsiteX9" fmla="*/ 4183380 w 5090160"/>
              <a:gd name="connsiteY9" fmla="*/ 274320 h 1062990"/>
              <a:gd name="connsiteX10" fmla="*/ 4648200 w 5090160"/>
              <a:gd name="connsiteY10" fmla="*/ 632460 h 1062990"/>
              <a:gd name="connsiteX11" fmla="*/ 5090160 w 5090160"/>
              <a:gd name="connsiteY11" fmla="*/ 60960 h 1062990"/>
              <a:gd name="connsiteX0" fmla="*/ 0 w 5083810"/>
              <a:gd name="connsiteY0" fmla="*/ 857250 h 1062990"/>
              <a:gd name="connsiteX1" fmla="*/ 472440 w 5083810"/>
              <a:gd name="connsiteY1" fmla="*/ 1062990 h 1062990"/>
              <a:gd name="connsiteX2" fmla="*/ 923290 w 5083810"/>
              <a:gd name="connsiteY2" fmla="*/ 5486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062990"/>
              <a:gd name="connsiteX1" fmla="*/ 472440 w 5083810"/>
              <a:gd name="connsiteY1" fmla="*/ 1062990 h 1062990"/>
              <a:gd name="connsiteX2" fmla="*/ 935990 w 5083810"/>
              <a:gd name="connsiteY2" fmla="*/ 751840 h 1062990"/>
              <a:gd name="connsiteX3" fmla="*/ 1388110 w 5083810"/>
              <a:gd name="connsiteY3" fmla="*/ 281940 h 1062990"/>
              <a:gd name="connsiteX4" fmla="*/ 1868170 w 5083810"/>
              <a:gd name="connsiteY4" fmla="*/ 358140 h 1062990"/>
              <a:gd name="connsiteX5" fmla="*/ 2325370 w 5083810"/>
              <a:gd name="connsiteY5" fmla="*/ 0 h 1062990"/>
              <a:gd name="connsiteX6" fmla="*/ 2797810 w 5083810"/>
              <a:gd name="connsiteY6" fmla="*/ 518160 h 1062990"/>
              <a:gd name="connsiteX7" fmla="*/ 3255010 w 5083810"/>
              <a:gd name="connsiteY7" fmla="*/ 495300 h 1062990"/>
              <a:gd name="connsiteX8" fmla="*/ 3704590 w 5083810"/>
              <a:gd name="connsiteY8" fmla="*/ 68580 h 1062990"/>
              <a:gd name="connsiteX9" fmla="*/ 4177030 w 5083810"/>
              <a:gd name="connsiteY9" fmla="*/ 274320 h 1062990"/>
              <a:gd name="connsiteX10" fmla="*/ 4641850 w 5083810"/>
              <a:gd name="connsiteY10" fmla="*/ 632460 h 1062990"/>
              <a:gd name="connsiteX11" fmla="*/ 5083810 w 5083810"/>
              <a:gd name="connsiteY11" fmla="*/ 60960 h 10629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3581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857250 h 1228090"/>
              <a:gd name="connsiteX1" fmla="*/ 472440 w 5083810"/>
              <a:gd name="connsiteY1" fmla="*/ 1062990 h 1228090"/>
              <a:gd name="connsiteX2" fmla="*/ 935990 w 5083810"/>
              <a:gd name="connsiteY2" fmla="*/ 751840 h 1228090"/>
              <a:gd name="connsiteX3" fmla="*/ 1394460 w 5083810"/>
              <a:gd name="connsiteY3" fmla="*/ 1228090 h 1228090"/>
              <a:gd name="connsiteX4" fmla="*/ 1868170 w 5083810"/>
              <a:gd name="connsiteY4" fmla="*/ 662940 h 1228090"/>
              <a:gd name="connsiteX5" fmla="*/ 2325370 w 5083810"/>
              <a:gd name="connsiteY5" fmla="*/ 0 h 1228090"/>
              <a:gd name="connsiteX6" fmla="*/ 2797810 w 5083810"/>
              <a:gd name="connsiteY6" fmla="*/ 518160 h 1228090"/>
              <a:gd name="connsiteX7" fmla="*/ 3255010 w 5083810"/>
              <a:gd name="connsiteY7" fmla="*/ 495300 h 1228090"/>
              <a:gd name="connsiteX8" fmla="*/ 3704590 w 5083810"/>
              <a:gd name="connsiteY8" fmla="*/ 68580 h 1228090"/>
              <a:gd name="connsiteX9" fmla="*/ 4177030 w 5083810"/>
              <a:gd name="connsiteY9" fmla="*/ 274320 h 1228090"/>
              <a:gd name="connsiteX10" fmla="*/ 4641850 w 5083810"/>
              <a:gd name="connsiteY10" fmla="*/ 632460 h 1228090"/>
              <a:gd name="connsiteX11" fmla="*/ 5083810 w 5083810"/>
              <a:gd name="connsiteY11" fmla="*/ 60960 h 122809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7810 w 5083810"/>
              <a:gd name="connsiteY6" fmla="*/ 45720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55010 w 5083810"/>
              <a:gd name="connsiteY7" fmla="*/ 4343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04590 w 5083810"/>
              <a:gd name="connsiteY8" fmla="*/ 76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7030 w 5083810"/>
              <a:gd name="connsiteY9" fmla="*/ 213360 h 1167130"/>
              <a:gd name="connsiteX10" fmla="*/ 4641850 w 5083810"/>
              <a:gd name="connsiteY10" fmla="*/ 571500 h 1167130"/>
              <a:gd name="connsiteX11" fmla="*/ 5083810 w 5083810"/>
              <a:gd name="connsiteY11" fmla="*/ 0 h 1167130"/>
              <a:gd name="connsiteX0" fmla="*/ 0 w 5083810"/>
              <a:gd name="connsiteY0" fmla="*/ 796290 h 1167130"/>
              <a:gd name="connsiteX1" fmla="*/ 472440 w 5083810"/>
              <a:gd name="connsiteY1" fmla="*/ 1002030 h 1167130"/>
              <a:gd name="connsiteX2" fmla="*/ 935990 w 5083810"/>
              <a:gd name="connsiteY2" fmla="*/ 690880 h 1167130"/>
              <a:gd name="connsiteX3" fmla="*/ 1394460 w 5083810"/>
              <a:gd name="connsiteY3" fmla="*/ 1167130 h 1167130"/>
              <a:gd name="connsiteX4" fmla="*/ 1868170 w 5083810"/>
              <a:gd name="connsiteY4" fmla="*/ 601980 h 1167130"/>
              <a:gd name="connsiteX5" fmla="*/ 2312670 w 5083810"/>
              <a:gd name="connsiteY5" fmla="*/ 739140 h 1167130"/>
              <a:gd name="connsiteX6" fmla="*/ 2791460 w 5083810"/>
              <a:gd name="connsiteY6" fmla="*/ 717550 h 1167130"/>
              <a:gd name="connsiteX7" fmla="*/ 3235960 w 5083810"/>
              <a:gd name="connsiteY7" fmla="*/ 840740 h 1167130"/>
              <a:gd name="connsiteX8" fmla="*/ 3717290 w 5083810"/>
              <a:gd name="connsiteY8" fmla="*/ 401320 h 1167130"/>
              <a:gd name="connsiteX9" fmla="*/ 4170680 w 5083810"/>
              <a:gd name="connsiteY9" fmla="*/ 562610 h 1167130"/>
              <a:gd name="connsiteX10" fmla="*/ 4641850 w 5083810"/>
              <a:gd name="connsiteY10" fmla="*/ 571500 h 1167130"/>
              <a:gd name="connsiteX11" fmla="*/ 5083810 w 5083810"/>
              <a:gd name="connsiteY11" fmla="*/ 0 h 1167130"/>
              <a:gd name="connsiteX0" fmla="*/ 0 w 5090160"/>
              <a:gd name="connsiteY0" fmla="*/ 394970 h 765810"/>
              <a:gd name="connsiteX1" fmla="*/ 472440 w 5090160"/>
              <a:gd name="connsiteY1" fmla="*/ 600710 h 765810"/>
              <a:gd name="connsiteX2" fmla="*/ 935990 w 5090160"/>
              <a:gd name="connsiteY2" fmla="*/ 289560 h 765810"/>
              <a:gd name="connsiteX3" fmla="*/ 1394460 w 5090160"/>
              <a:gd name="connsiteY3" fmla="*/ 765810 h 765810"/>
              <a:gd name="connsiteX4" fmla="*/ 1868170 w 5090160"/>
              <a:gd name="connsiteY4" fmla="*/ 200660 h 765810"/>
              <a:gd name="connsiteX5" fmla="*/ 2312670 w 5090160"/>
              <a:gd name="connsiteY5" fmla="*/ 337820 h 765810"/>
              <a:gd name="connsiteX6" fmla="*/ 2791460 w 5090160"/>
              <a:gd name="connsiteY6" fmla="*/ 316230 h 765810"/>
              <a:gd name="connsiteX7" fmla="*/ 3235960 w 5090160"/>
              <a:gd name="connsiteY7" fmla="*/ 439420 h 765810"/>
              <a:gd name="connsiteX8" fmla="*/ 3717290 w 5090160"/>
              <a:gd name="connsiteY8" fmla="*/ 0 h 765810"/>
              <a:gd name="connsiteX9" fmla="*/ 4170680 w 5090160"/>
              <a:gd name="connsiteY9" fmla="*/ 161290 h 765810"/>
              <a:gd name="connsiteX10" fmla="*/ 4641850 w 5090160"/>
              <a:gd name="connsiteY10" fmla="*/ 170180 h 765810"/>
              <a:gd name="connsiteX11" fmla="*/ 5090160 w 5090160"/>
              <a:gd name="connsiteY11" fmla="*/ 87630 h 765810"/>
              <a:gd name="connsiteX0" fmla="*/ 0 w 5090160"/>
              <a:gd name="connsiteY0" fmla="*/ 472440 h 843280"/>
              <a:gd name="connsiteX1" fmla="*/ 472440 w 5090160"/>
              <a:gd name="connsiteY1" fmla="*/ 678180 h 843280"/>
              <a:gd name="connsiteX2" fmla="*/ 935990 w 5090160"/>
              <a:gd name="connsiteY2" fmla="*/ 367030 h 843280"/>
              <a:gd name="connsiteX3" fmla="*/ 1394460 w 5090160"/>
              <a:gd name="connsiteY3" fmla="*/ 843280 h 843280"/>
              <a:gd name="connsiteX4" fmla="*/ 1868170 w 5090160"/>
              <a:gd name="connsiteY4" fmla="*/ 278130 h 843280"/>
              <a:gd name="connsiteX5" fmla="*/ 2312670 w 5090160"/>
              <a:gd name="connsiteY5" fmla="*/ 415290 h 843280"/>
              <a:gd name="connsiteX6" fmla="*/ 2791460 w 5090160"/>
              <a:gd name="connsiteY6" fmla="*/ 393700 h 843280"/>
              <a:gd name="connsiteX7" fmla="*/ 3235960 w 5090160"/>
              <a:gd name="connsiteY7" fmla="*/ 516890 h 843280"/>
              <a:gd name="connsiteX8" fmla="*/ 3717290 w 5090160"/>
              <a:gd name="connsiteY8" fmla="*/ 77470 h 843280"/>
              <a:gd name="connsiteX9" fmla="*/ 4170680 w 5090160"/>
              <a:gd name="connsiteY9" fmla="*/ 238760 h 843280"/>
              <a:gd name="connsiteX10" fmla="*/ 4641850 w 5090160"/>
              <a:gd name="connsiteY10" fmla="*/ 0 h 843280"/>
              <a:gd name="connsiteX11" fmla="*/ 5090160 w 5090160"/>
              <a:gd name="connsiteY11" fmla="*/ 165100 h 8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843280">
                <a:moveTo>
                  <a:pt x="0" y="472440"/>
                </a:moveTo>
                <a:lnTo>
                  <a:pt x="472440" y="678180"/>
                </a:lnTo>
                <a:lnTo>
                  <a:pt x="935990" y="367030"/>
                </a:lnTo>
                <a:lnTo>
                  <a:pt x="1394460" y="843280"/>
                </a:lnTo>
                <a:lnTo>
                  <a:pt x="1868170" y="278130"/>
                </a:lnTo>
                <a:lnTo>
                  <a:pt x="2312670" y="415290"/>
                </a:lnTo>
                <a:lnTo>
                  <a:pt x="2791460" y="393700"/>
                </a:lnTo>
                <a:lnTo>
                  <a:pt x="3235960" y="516890"/>
                </a:lnTo>
                <a:lnTo>
                  <a:pt x="3717290" y="77470"/>
                </a:lnTo>
                <a:lnTo>
                  <a:pt x="4170680" y="238760"/>
                </a:lnTo>
                <a:lnTo>
                  <a:pt x="4641850" y="0"/>
                </a:lnTo>
                <a:lnTo>
                  <a:pt x="5090160" y="165100"/>
                </a:lnTo>
              </a:path>
            </a:pathLst>
          </a:cu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8" name="Freeform 17"/>
          <p:cNvSpPr/>
          <p:nvPr userDrawn="1"/>
        </p:nvSpPr>
        <p:spPr>
          <a:xfrm>
            <a:off x="3590775" y="2482943"/>
            <a:ext cx="6922971" cy="1318597"/>
          </a:xfrm>
          <a:custGeom>
            <a:avLst/>
            <a:gdLst>
              <a:gd name="connsiteX0" fmla="*/ 0 w 5090160"/>
              <a:gd name="connsiteY0" fmla="*/ 594360 h 693420"/>
              <a:gd name="connsiteX1" fmla="*/ 472440 w 5090160"/>
              <a:gd name="connsiteY1" fmla="*/ 0 h 693420"/>
              <a:gd name="connsiteX2" fmla="*/ 929640 w 5090160"/>
              <a:gd name="connsiteY2" fmla="*/ 609600 h 693420"/>
              <a:gd name="connsiteX3" fmla="*/ 1394460 w 5090160"/>
              <a:gd name="connsiteY3" fmla="*/ 342900 h 693420"/>
              <a:gd name="connsiteX4" fmla="*/ 1874520 w 5090160"/>
              <a:gd name="connsiteY4" fmla="*/ 419100 h 693420"/>
              <a:gd name="connsiteX5" fmla="*/ 2331720 w 5090160"/>
              <a:gd name="connsiteY5" fmla="*/ 60960 h 693420"/>
              <a:gd name="connsiteX6" fmla="*/ 2804160 w 5090160"/>
              <a:gd name="connsiteY6" fmla="*/ 579120 h 693420"/>
              <a:gd name="connsiteX7" fmla="*/ 3261360 w 5090160"/>
              <a:gd name="connsiteY7" fmla="*/ 556260 h 693420"/>
              <a:gd name="connsiteX8" fmla="*/ 3710940 w 5090160"/>
              <a:gd name="connsiteY8" fmla="*/ 129540 h 693420"/>
              <a:gd name="connsiteX9" fmla="*/ 4183380 w 5090160"/>
              <a:gd name="connsiteY9" fmla="*/ 335280 h 693420"/>
              <a:gd name="connsiteX10" fmla="*/ 4648200 w 5090160"/>
              <a:gd name="connsiteY10" fmla="*/ 693420 h 693420"/>
              <a:gd name="connsiteX11" fmla="*/ 5090160 w 5090160"/>
              <a:gd name="connsiteY11" fmla="*/ 121920 h 693420"/>
              <a:gd name="connsiteX0" fmla="*/ 0 w 5083810"/>
              <a:gd name="connsiteY0" fmla="*/ 80010 h 693420"/>
              <a:gd name="connsiteX1" fmla="*/ 466090 w 5083810"/>
              <a:gd name="connsiteY1" fmla="*/ 0 h 693420"/>
              <a:gd name="connsiteX2" fmla="*/ 923290 w 5083810"/>
              <a:gd name="connsiteY2" fmla="*/ 609600 h 693420"/>
              <a:gd name="connsiteX3" fmla="*/ 1388110 w 5083810"/>
              <a:gd name="connsiteY3" fmla="*/ 342900 h 693420"/>
              <a:gd name="connsiteX4" fmla="*/ 1868170 w 5083810"/>
              <a:gd name="connsiteY4" fmla="*/ 419100 h 693420"/>
              <a:gd name="connsiteX5" fmla="*/ 2325370 w 5083810"/>
              <a:gd name="connsiteY5" fmla="*/ 60960 h 693420"/>
              <a:gd name="connsiteX6" fmla="*/ 2797810 w 5083810"/>
              <a:gd name="connsiteY6" fmla="*/ 579120 h 693420"/>
              <a:gd name="connsiteX7" fmla="*/ 3255010 w 5083810"/>
              <a:gd name="connsiteY7" fmla="*/ 556260 h 693420"/>
              <a:gd name="connsiteX8" fmla="*/ 3704590 w 5083810"/>
              <a:gd name="connsiteY8" fmla="*/ 129540 h 693420"/>
              <a:gd name="connsiteX9" fmla="*/ 4177030 w 5083810"/>
              <a:gd name="connsiteY9" fmla="*/ 335280 h 693420"/>
              <a:gd name="connsiteX10" fmla="*/ 4641850 w 5083810"/>
              <a:gd name="connsiteY10" fmla="*/ 693420 h 693420"/>
              <a:gd name="connsiteX11" fmla="*/ 5083810 w 5083810"/>
              <a:gd name="connsiteY11" fmla="*/ 121920 h 69342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3429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68170 w 5083810"/>
              <a:gd name="connsiteY4" fmla="*/ 41910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25370 w 5083810"/>
              <a:gd name="connsiteY5" fmla="*/ 609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46200"/>
              <a:gd name="connsiteX1" fmla="*/ 466090 w 5083810"/>
              <a:gd name="connsiteY1" fmla="*/ 0 h 1346200"/>
              <a:gd name="connsiteX2" fmla="*/ 929640 w 5083810"/>
              <a:gd name="connsiteY2" fmla="*/ 1346200 h 1346200"/>
              <a:gd name="connsiteX3" fmla="*/ 1388110 w 5083810"/>
              <a:gd name="connsiteY3" fmla="*/ 698500 h 1346200"/>
              <a:gd name="connsiteX4" fmla="*/ 1855470 w 5083810"/>
              <a:gd name="connsiteY4" fmla="*/ 1276350 h 1346200"/>
              <a:gd name="connsiteX5" fmla="*/ 2331720 w 5083810"/>
              <a:gd name="connsiteY5" fmla="*/ 1318260 h 1346200"/>
              <a:gd name="connsiteX6" fmla="*/ 2797810 w 5083810"/>
              <a:gd name="connsiteY6" fmla="*/ 579120 h 1346200"/>
              <a:gd name="connsiteX7" fmla="*/ 3255010 w 5083810"/>
              <a:gd name="connsiteY7" fmla="*/ 556260 h 1346200"/>
              <a:gd name="connsiteX8" fmla="*/ 3704590 w 5083810"/>
              <a:gd name="connsiteY8" fmla="*/ 129540 h 1346200"/>
              <a:gd name="connsiteX9" fmla="*/ 4177030 w 5083810"/>
              <a:gd name="connsiteY9" fmla="*/ 335280 h 1346200"/>
              <a:gd name="connsiteX10" fmla="*/ 4641850 w 5083810"/>
              <a:gd name="connsiteY10" fmla="*/ 693420 h 1346200"/>
              <a:gd name="connsiteX11" fmla="*/ 5083810 w 5083810"/>
              <a:gd name="connsiteY11" fmla="*/ 121920 h 134620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55010 w 5083810"/>
              <a:gd name="connsiteY7" fmla="*/ 5562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83810"/>
              <a:gd name="connsiteY0" fmla="*/ 80010 h 1372870"/>
              <a:gd name="connsiteX1" fmla="*/ 466090 w 5083810"/>
              <a:gd name="connsiteY1" fmla="*/ 0 h 1372870"/>
              <a:gd name="connsiteX2" fmla="*/ 929640 w 5083810"/>
              <a:gd name="connsiteY2" fmla="*/ 1346200 h 1372870"/>
              <a:gd name="connsiteX3" fmla="*/ 1388110 w 5083810"/>
              <a:gd name="connsiteY3" fmla="*/ 698500 h 1372870"/>
              <a:gd name="connsiteX4" fmla="*/ 1855470 w 5083810"/>
              <a:gd name="connsiteY4" fmla="*/ 1276350 h 1372870"/>
              <a:gd name="connsiteX5" fmla="*/ 2331720 w 5083810"/>
              <a:gd name="connsiteY5" fmla="*/ 1318260 h 1372870"/>
              <a:gd name="connsiteX6" fmla="*/ 2778760 w 5083810"/>
              <a:gd name="connsiteY6" fmla="*/ 1372870 h 1372870"/>
              <a:gd name="connsiteX7" fmla="*/ 3248660 w 5083810"/>
              <a:gd name="connsiteY7" fmla="*/ 391160 h 1372870"/>
              <a:gd name="connsiteX8" fmla="*/ 3704590 w 5083810"/>
              <a:gd name="connsiteY8" fmla="*/ 129540 h 1372870"/>
              <a:gd name="connsiteX9" fmla="*/ 4177030 w 5083810"/>
              <a:gd name="connsiteY9" fmla="*/ 335280 h 1372870"/>
              <a:gd name="connsiteX10" fmla="*/ 4641850 w 5083810"/>
              <a:gd name="connsiteY10" fmla="*/ 693420 h 1372870"/>
              <a:gd name="connsiteX11" fmla="*/ 5083810 w 5083810"/>
              <a:gd name="connsiteY11" fmla="*/ 121920 h 1372870"/>
              <a:gd name="connsiteX0" fmla="*/ 0 w 5090160"/>
              <a:gd name="connsiteY0" fmla="*/ 80010 h 1372870"/>
              <a:gd name="connsiteX1" fmla="*/ 466090 w 5090160"/>
              <a:gd name="connsiteY1" fmla="*/ 0 h 1372870"/>
              <a:gd name="connsiteX2" fmla="*/ 929640 w 5090160"/>
              <a:gd name="connsiteY2" fmla="*/ 1346200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80010 h 1372870"/>
              <a:gd name="connsiteX1" fmla="*/ 466090 w 5090160"/>
              <a:gd name="connsiteY1" fmla="*/ 0 h 1372870"/>
              <a:gd name="connsiteX2" fmla="*/ 914142 w 5090160"/>
              <a:gd name="connsiteY2" fmla="*/ 501542 h 1372870"/>
              <a:gd name="connsiteX3" fmla="*/ 1388110 w 5090160"/>
              <a:gd name="connsiteY3" fmla="*/ 698500 h 1372870"/>
              <a:gd name="connsiteX4" fmla="*/ 1855470 w 5090160"/>
              <a:gd name="connsiteY4" fmla="*/ 1276350 h 1372870"/>
              <a:gd name="connsiteX5" fmla="*/ 2331720 w 5090160"/>
              <a:gd name="connsiteY5" fmla="*/ 1318260 h 1372870"/>
              <a:gd name="connsiteX6" fmla="*/ 2778760 w 5090160"/>
              <a:gd name="connsiteY6" fmla="*/ 1372870 h 1372870"/>
              <a:gd name="connsiteX7" fmla="*/ 3248660 w 5090160"/>
              <a:gd name="connsiteY7" fmla="*/ 391160 h 1372870"/>
              <a:gd name="connsiteX8" fmla="*/ 3704590 w 5090160"/>
              <a:gd name="connsiteY8" fmla="*/ 129540 h 1372870"/>
              <a:gd name="connsiteX9" fmla="*/ 4177030 w 5090160"/>
              <a:gd name="connsiteY9" fmla="*/ 335280 h 1372870"/>
              <a:gd name="connsiteX10" fmla="*/ 4641850 w 5090160"/>
              <a:gd name="connsiteY10" fmla="*/ 693420 h 1372870"/>
              <a:gd name="connsiteX11" fmla="*/ 5090160 w 5090160"/>
              <a:gd name="connsiteY11" fmla="*/ 1252220 h 1372870"/>
              <a:gd name="connsiteX0" fmla="*/ 0 w 5090160"/>
              <a:gd name="connsiteY0" fmla="*/ 0 h 1292860"/>
              <a:gd name="connsiteX1" fmla="*/ 466090 w 5090160"/>
              <a:gd name="connsiteY1" fmla="*/ 262890 h 1292860"/>
              <a:gd name="connsiteX2" fmla="*/ 914142 w 5090160"/>
              <a:gd name="connsiteY2" fmla="*/ 421532 h 1292860"/>
              <a:gd name="connsiteX3" fmla="*/ 1388110 w 5090160"/>
              <a:gd name="connsiteY3" fmla="*/ 618490 h 1292860"/>
              <a:gd name="connsiteX4" fmla="*/ 1855470 w 5090160"/>
              <a:gd name="connsiteY4" fmla="*/ 1196340 h 1292860"/>
              <a:gd name="connsiteX5" fmla="*/ 2331720 w 5090160"/>
              <a:gd name="connsiteY5" fmla="*/ 1238250 h 1292860"/>
              <a:gd name="connsiteX6" fmla="*/ 2778760 w 5090160"/>
              <a:gd name="connsiteY6" fmla="*/ 1292860 h 1292860"/>
              <a:gd name="connsiteX7" fmla="*/ 3248660 w 5090160"/>
              <a:gd name="connsiteY7" fmla="*/ 311150 h 1292860"/>
              <a:gd name="connsiteX8" fmla="*/ 3704590 w 5090160"/>
              <a:gd name="connsiteY8" fmla="*/ 49530 h 1292860"/>
              <a:gd name="connsiteX9" fmla="*/ 4177030 w 5090160"/>
              <a:gd name="connsiteY9" fmla="*/ 255270 h 1292860"/>
              <a:gd name="connsiteX10" fmla="*/ 4641850 w 5090160"/>
              <a:gd name="connsiteY10" fmla="*/ 613410 h 1292860"/>
              <a:gd name="connsiteX11" fmla="*/ 5090160 w 5090160"/>
              <a:gd name="connsiteY11" fmla="*/ 1172210 h 129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1292860">
                <a:moveTo>
                  <a:pt x="0" y="0"/>
                </a:moveTo>
                <a:lnTo>
                  <a:pt x="466090" y="262890"/>
                </a:lnTo>
                <a:lnTo>
                  <a:pt x="914142" y="421532"/>
                </a:lnTo>
                <a:lnTo>
                  <a:pt x="1388110" y="618490"/>
                </a:lnTo>
                <a:lnTo>
                  <a:pt x="1855470" y="1196340"/>
                </a:lnTo>
                <a:lnTo>
                  <a:pt x="2331720" y="1238250"/>
                </a:lnTo>
                <a:lnTo>
                  <a:pt x="2778760" y="1292860"/>
                </a:lnTo>
                <a:lnTo>
                  <a:pt x="3248660" y="311150"/>
                </a:lnTo>
                <a:lnTo>
                  <a:pt x="3704590" y="49530"/>
                </a:lnTo>
                <a:lnTo>
                  <a:pt x="4177030" y="255270"/>
                </a:lnTo>
                <a:lnTo>
                  <a:pt x="4641850" y="613410"/>
                </a:lnTo>
                <a:lnTo>
                  <a:pt x="5090160" y="1172210"/>
                </a:ln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pic>
        <p:nvPicPr>
          <p:cNvPr id="34" name="Picture 1" descr="Reload 512x512.png"/>
          <p:cNvPicPr>
            <a:picLocks noChangeAspect="1"/>
          </p:cNvPicPr>
          <p:nvPr userDrawn="1"/>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300000" flipH="1">
            <a:off x="10367542" y="1991977"/>
            <a:ext cx="125308" cy="167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5" name="Group 34"/>
          <p:cNvGrpSpPr/>
          <p:nvPr userDrawn="1"/>
        </p:nvGrpSpPr>
        <p:grpSpPr>
          <a:xfrm>
            <a:off x="9756673" y="1981357"/>
            <a:ext cx="458996" cy="190239"/>
            <a:chOff x="7208582" y="1942683"/>
            <a:chExt cx="337480" cy="186526"/>
          </a:xfrm>
        </p:grpSpPr>
        <p:pic>
          <p:nvPicPr>
            <p:cNvPr id="36" name="Picture 6" descr="Time 512x512.png"/>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8435" y="1973585"/>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Rectangle 36"/>
            <p:cNvSpPr/>
            <p:nvPr/>
          </p:nvSpPr>
          <p:spPr>
            <a:xfrm>
              <a:off x="7208582" y="1942683"/>
              <a:ext cx="104597"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rPr>
                <a:t>24H</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sp>
          <p:nvSpPr>
            <p:cNvPr id="38" name="Rectangle 37"/>
            <p:cNvSpPr/>
            <p:nvPr/>
          </p:nvSpPr>
          <p:spPr>
            <a:xfrm>
              <a:off x="7487151" y="1942683"/>
              <a:ext cx="58911" cy="186526"/>
            </a:xfrm>
            <a:prstGeom prst="rect">
              <a:avLst/>
            </a:prstGeom>
          </p:spPr>
          <p:txBody>
            <a:bodyPr wrap="none" lIns="0" rIns="0">
              <a:spAutoFit/>
            </a:bodyPr>
            <a:lstStyle/>
            <a:p>
              <a:pPr defTabSz="929953"/>
              <a:r>
                <a:rPr lang="en-US" sz="612" dirty="0" smtClean="0">
                  <a:solidFill>
                    <a:prstClr val="black">
                      <a:lumMod val="75000"/>
                      <a:lumOff val="25000"/>
                    </a:prstClr>
                  </a:solidFill>
                  <a:latin typeface="Segoe UI" pitchFamily="34" charset="0"/>
                  <a:ea typeface="Segoe UI" pitchFamily="34" charset="0"/>
                  <a:cs typeface="Segoe UI" pitchFamily="34" charset="0"/>
                  <a:sym typeface="Webdings"/>
                </a:rPr>
                <a:t></a:t>
              </a:r>
              <a:endParaRPr lang="en-US" sz="1836" dirty="0">
                <a:solidFill>
                  <a:prstClr val="black">
                    <a:lumMod val="75000"/>
                    <a:lumOff val="25000"/>
                  </a:prstClr>
                </a:solidFill>
                <a:latin typeface="Segoe UI" pitchFamily="34" charset="0"/>
                <a:ea typeface="Segoe UI" pitchFamily="34" charset="0"/>
                <a:cs typeface="Segoe UI" pitchFamily="34" charset="0"/>
              </a:endParaRPr>
            </a:p>
          </p:txBody>
        </p:sp>
      </p:grpSp>
      <p:sp>
        <p:nvSpPr>
          <p:cNvPr id="41" name="Rectangle 40"/>
          <p:cNvSpPr/>
          <p:nvPr userDrawn="1"/>
        </p:nvSpPr>
        <p:spPr>
          <a:xfrm>
            <a:off x="3507207" y="1290455"/>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4988937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shboard3">
    <p:spTree>
      <p:nvGrpSpPr>
        <p:cNvPr id="1" name=""/>
        <p:cNvGrpSpPr/>
        <p:nvPr/>
      </p:nvGrpSpPr>
      <p:grpSpPr>
        <a:xfrm>
          <a:off x="0" y="0"/>
          <a:ext cx="0" cy="0"/>
          <a:chOff x="0" y="0"/>
          <a:chExt cx="0" cy="0"/>
        </a:xfrm>
      </p:grpSpPr>
      <p:pic>
        <p:nvPicPr>
          <p:cNvPr id="2" name="Picture 1" descr="3d 512x512.png"/>
          <p:cNvPicPr>
            <a:picLocks noChangeAspect="1"/>
          </p:cNvPicPr>
          <p:nvPr userDrawn="1"/>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1757" y="4780479"/>
            <a:ext cx="433415" cy="325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userDrawn="1"/>
        </p:nvGrpSpPr>
        <p:grpSpPr>
          <a:xfrm>
            <a:off x="649258" y="4742274"/>
            <a:ext cx="758625" cy="432504"/>
            <a:chOff x="477371" y="1670883"/>
            <a:chExt cx="557784" cy="424062"/>
          </a:xfrm>
        </p:grpSpPr>
        <p:sp>
          <p:nvSpPr>
            <p:cNvPr id="3" name="Rectangle 2"/>
            <p:cNvSpPr/>
            <p:nvPr userDrawn="1"/>
          </p:nvSpPr>
          <p:spPr>
            <a:xfrm>
              <a:off x="477371" y="1670883"/>
              <a:ext cx="557784" cy="424062"/>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4" name="Rectangle 3"/>
            <p:cNvSpPr/>
            <p:nvPr userDrawn="1"/>
          </p:nvSpPr>
          <p:spPr>
            <a:xfrm>
              <a:off x="477371" y="1670883"/>
              <a:ext cx="45720" cy="424062"/>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6" name="Rectangle 5"/>
          <p:cNvSpPr/>
          <p:nvPr userDrawn="1"/>
        </p:nvSpPr>
        <p:spPr>
          <a:xfrm>
            <a:off x="3507207" y="1290455"/>
            <a:ext cx="1447207" cy="36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reezing </a:t>
            </a:r>
            <a:r>
              <a:rPr lang="en-US" sz="1734" dirty="0">
                <a:solidFill>
                  <a:prstClr val="black">
                    <a:lumMod val="65000"/>
                    <a:lumOff val="35000"/>
                  </a:prstClr>
                </a:solidFill>
                <a:latin typeface="Segoe UI" pitchFamily="34" charset="0"/>
                <a:ea typeface="Segoe UI" pitchFamily="34" charset="0"/>
                <a:cs typeface="Segoe UI" pitchFamily="34" charset="0"/>
              </a:rPr>
              <a:t>F</a:t>
            </a:r>
            <a:r>
              <a:rPr lang="en-US" sz="1734" dirty="0" smtClean="0">
                <a:solidFill>
                  <a:prstClr val="black">
                    <a:lumMod val="65000"/>
                    <a:lumOff val="35000"/>
                  </a:prstClr>
                </a:solidFill>
                <a:latin typeface="Segoe UI" pitchFamily="34" charset="0"/>
                <a:ea typeface="Segoe UI" pitchFamily="34" charset="0"/>
                <a:cs typeface="Segoe UI" pitchFamily="34" charset="0"/>
              </a:rPr>
              <a:t>og</a:t>
            </a:r>
            <a:endParaRPr lang="en-US" sz="1734" dirty="0">
              <a:solidFill>
                <a:prstClr val="black">
                  <a:lumMod val="65000"/>
                  <a:lumOff val="35000"/>
                </a:prstClr>
              </a:solidFill>
              <a:latin typeface="Segoe UI" pitchFamily="34" charset="0"/>
              <a:ea typeface="Segoe UI" pitchFamily="34" charset="0"/>
              <a:cs typeface="Segoe UI" pitchFamily="34" charset="0"/>
            </a:endParaRPr>
          </a:p>
        </p:txBody>
      </p:sp>
      <p:sp>
        <p:nvSpPr>
          <p:cNvPr id="7" name="TextBox 6"/>
          <p:cNvSpPr txBox="1"/>
          <p:nvPr userDrawn="1"/>
        </p:nvSpPr>
        <p:spPr>
          <a:xfrm>
            <a:off x="4984116" y="1717362"/>
            <a:ext cx="42350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MONITOR</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8" name="TextBox 7"/>
          <p:cNvSpPr txBox="1"/>
          <p:nvPr userDrawn="1"/>
        </p:nvSpPr>
        <p:spPr>
          <a:xfrm>
            <a:off x="5772241" y="1717362"/>
            <a:ext cx="498720"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CONFIGURE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9" name="TextBox 8"/>
          <p:cNvSpPr txBox="1"/>
          <p:nvPr userDrawn="1"/>
        </p:nvSpPr>
        <p:spPr>
          <a:xfrm>
            <a:off x="6658468" y="1717362"/>
            <a:ext cx="258353"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SCALE</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0" name="TextBox 9"/>
          <p:cNvSpPr txBox="1"/>
          <p:nvPr userDrawn="1"/>
        </p:nvSpPr>
        <p:spPr>
          <a:xfrm>
            <a:off x="3960535" y="1717362"/>
            <a:ext cx="583748" cy="112090"/>
          </a:xfrm>
          <a:prstGeom prst="rect">
            <a:avLst/>
          </a:prstGeom>
          <a:noFill/>
        </p:spPr>
        <p:txBody>
          <a:bodyPr wrap="none" lIns="0" tIns="0" rIns="0" bIns="0" rtlCol="0">
            <a:spAutoFit/>
          </a:bodyPr>
          <a:lstStyle/>
          <a:p>
            <a:pPr defTabSz="929953"/>
            <a:r>
              <a:rPr lang="en-US" sz="714" b="1" cap="all" dirty="0">
                <a:solidFill>
                  <a:prstClr val="black">
                    <a:lumMod val="75000"/>
                    <a:lumOff val="25000"/>
                  </a:prstClr>
                </a:solidFill>
                <a:latin typeface="Segoe UI" pitchFamily="34" charset="0"/>
                <a:ea typeface="Segoe UI" pitchFamily="34" charset="0"/>
                <a:cs typeface="Segoe UI" pitchFamily="34" charset="0"/>
              </a:rPr>
              <a:t>DASHBOARD</a:t>
            </a:r>
          </a:p>
        </p:txBody>
      </p:sp>
      <p:pic>
        <p:nvPicPr>
          <p:cNvPr id="11" name="Picture 6" descr="Flash 512x512.png"/>
          <p:cNvPicPr>
            <a:picLocks noChangeAspect="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8298" y="1676702"/>
            <a:ext cx="244652" cy="18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p:cNvSpPr txBox="1"/>
          <p:nvPr userDrawn="1"/>
        </p:nvSpPr>
        <p:spPr>
          <a:xfrm>
            <a:off x="7232938" y="1717362"/>
            <a:ext cx="827384" cy="112090"/>
          </a:xfrm>
          <a:prstGeom prst="rect">
            <a:avLst/>
          </a:prstGeom>
          <a:noFill/>
        </p:spPr>
        <p:txBody>
          <a:bodyPr wrap="none" lIns="0" tIns="0" rIns="0" bIns="0" rtlCol="0">
            <a:spAutoFit/>
          </a:bodyPr>
          <a:lstStyle/>
          <a:p>
            <a:pPr defTabSz="929953"/>
            <a:r>
              <a:rPr lang="en-US" sz="714" cap="all" dirty="0" smtClean="0">
                <a:solidFill>
                  <a:prstClr val="white">
                    <a:lumMod val="50000"/>
                  </a:prstClr>
                </a:solidFill>
                <a:latin typeface="Segoe UI" pitchFamily="34" charset="0"/>
                <a:ea typeface="Segoe UI" pitchFamily="34" charset="0"/>
                <a:cs typeface="Segoe UI" pitchFamily="34" charset="0"/>
              </a:rPr>
              <a:t>LINKED RESOURCES</a:t>
            </a:r>
            <a:endParaRPr lang="en-US" sz="714" cap="all" dirty="0">
              <a:solidFill>
                <a:prstClr val="white">
                  <a:lumMod val="50000"/>
                </a:prstClr>
              </a:solidFill>
              <a:latin typeface="Segoe UI" pitchFamily="34" charset="0"/>
              <a:ea typeface="Segoe UI" pitchFamily="34" charset="0"/>
              <a:cs typeface="Segoe UI" pitchFamily="34" charset="0"/>
            </a:endParaRPr>
          </a:p>
        </p:txBody>
      </p:sp>
      <p:sp>
        <p:nvSpPr>
          <p:cNvPr id="14" name="TextBox 13"/>
          <p:cNvSpPr txBox="1"/>
          <p:nvPr userDrawn="1"/>
        </p:nvSpPr>
        <p:spPr>
          <a:xfrm>
            <a:off x="3596517" y="3302971"/>
            <a:ext cx="1210075" cy="192135"/>
          </a:xfrm>
          <a:prstGeom prst="rect">
            <a:avLst/>
          </a:prstGeom>
          <a:noFill/>
        </p:spPr>
        <p:txBody>
          <a:bodyPr wrap="none" lIns="0" tIns="0" rIns="0" bIns="0" rtlCol="0">
            <a:spAutoFit/>
          </a:bodyPr>
          <a:lstStyle>
            <a:defPPr>
              <a:defRPr lang="en-US"/>
            </a:defPPr>
            <a:lvl1pPr>
              <a:defRPr sz="1200">
                <a:solidFill>
                  <a:prstClr val="black"/>
                </a:solidFill>
                <a:latin typeface="Segoe UI" pitchFamily="34" charset="0"/>
                <a:ea typeface="Segoe UI" pitchFamily="34" charset="0"/>
                <a:cs typeface="Segoe UI" pitchFamily="34" charset="0"/>
              </a:defRPr>
            </a:lvl1pPr>
          </a:lstStyle>
          <a:p>
            <a:pPr defTabSz="929953"/>
            <a:r>
              <a:rPr lang="en-US" sz="1224" dirty="0" smtClean="0"/>
              <a:t>Linked Resources</a:t>
            </a:r>
            <a:endParaRPr lang="en-US" sz="1224" dirty="0"/>
          </a:p>
        </p:txBody>
      </p:sp>
      <p:sp>
        <p:nvSpPr>
          <p:cNvPr id="15" name="TextBox 14"/>
          <p:cNvSpPr txBox="1"/>
          <p:nvPr userDrawn="1"/>
        </p:nvSpPr>
        <p:spPr>
          <a:xfrm>
            <a:off x="3596517" y="1968922"/>
            <a:ext cx="925493" cy="192135"/>
          </a:xfrm>
          <a:prstGeom prst="rect">
            <a:avLst/>
          </a:prstGeom>
          <a:noFill/>
        </p:spPr>
        <p:txBody>
          <a:bodyPr wrap="none" lIns="0" tIns="0" rIns="0" bIns="0" rtlCol="0">
            <a:spAutoFit/>
          </a:bodyPr>
          <a:lstStyle>
            <a:defPPr>
              <a:defRPr lang="en-US"/>
            </a:defPPr>
            <a:lvl1pPr>
              <a:defRPr sz="1200">
                <a:solidFill>
                  <a:prstClr val="black"/>
                </a:solidFill>
                <a:latin typeface="Segoe UI" pitchFamily="34" charset="0"/>
                <a:ea typeface="Segoe UI" pitchFamily="34" charset="0"/>
                <a:cs typeface="Segoe UI" pitchFamily="34" charset="0"/>
              </a:defRPr>
            </a:lvl1pPr>
          </a:lstStyle>
          <a:p>
            <a:pPr defTabSz="929953"/>
            <a:r>
              <a:rPr lang="en-US" sz="1224" dirty="0" smtClean="0"/>
              <a:t>Quick Glance</a:t>
            </a:r>
            <a:endParaRPr lang="en-US" sz="1224" dirty="0"/>
          </a:p>
        </p:txBody>
      </p:sp>
    </p:spTree>
    <p:extLst>
      <p:ext uri="{BB962C8B-B14F-4D97-AF65-F5344CB8AC3E}">
        <p14:creationId xmlns:p14="http://schemas.microsoft.com/office/powerpoint/2010/main" val="33653454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26" Type="http://schemas.openxmlformats.org/officeDocument/2006/relationships/image" Target="../media/image9.png"/><Relationship Id="rId3" Type="http://schemas.openxmlformats.org/officeDocument/2006/relationships/slideLayout" Target="../slideLayouts/slideLayout27.xml"/><Relationship Id="rId21" Type="http://schemas.microsoft.com/office/2007/relationships/hdphoto" Target="../media/hdphoto1.wdp"/><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microsoft.com/office/2007/relationships/hdphoto" Target="../media/hdphoto3.wdp"/><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8.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microsoft.com/office/2007/relationships/hdphoto" Target="../media/hdphoto2.wdp"/><Relationship Id="rId28" Type="http://schemas.openxmlformats.org/officeDocument/2006/relationships/image" Target="../media/image11.png"/><Relationship Id="rId10" Type="http://schemas.openxmlformats.org/officeDocument/2006/relationships/slideLayout" Target="../slideLayouts/slideLayout34.xml"/><Relationship Id="rId19" Type="http://schemas.openxmlformats.org/officeDocument/2006/relationships/image" Target="../media/image5.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7.png"/><Relationship Id="rId27"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microsoft.com/office/2007/relationships/hdphoto" Target="../media/hdphoto1.wdp"/><Relationship Id="rId26" Type="http://schemas.openxmlformats.org/officeDocument/2006/relationships/image" Target="../media/image12.png"/><Relationship Id="rId3" Type="http://schemas.openxmlformats.org/officeDocument/2006/relationships/slideLayout" Target="../slideLayouts/slideLayout44.xml"/><Relationship Id="rId21" Type="http://schemas.openxmlformats.org/officeDocument/2006/relationships/image" Target="../media/image8.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6.png"/><Relationship Id="rId25" Type="http://schemas.openxmlformats.org/officeDocument/2006/relationships/image" Target="../media/image10.png"/><Relationship Id="rId2" Type="http://schemas.openxmlformats.org/officeDocument/2006/relationships/slideLayout" Target="../slideLayouts/slideLayout43.xml"/><Relationship Id="rId16" Type="http://schemas.openxmlformats.org/officeDocument/2006/relationships/image" Target="../media/image5.jpeg"/><Relationship Id="rId20" Type="http://schemas.microsoft.com/office/2007/relationships/hdphoto" Target="../media/hdphoto2.wdp"/><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11.png"/><Relationship Id="rId5" Type="http://schemas.openxmlformats.org/officeDocument/2006/relationships/slideLayout" Target="../slideLayouts/slideLayout46.xml"/><Relationship Id="rId15" Type="http://schemas.openxmlformats.org/officeDocument/2006/relationships/theme" Target="../theme/theme3.xml"/><Relationship Id="rId23" Type="http://schemas.openxmlformats.org/officeDocument/2006/relationships/image" Target="../media/image9.png"/><Relationship Id="rId10" Type="http://schemas.openxmlformats.org/officeDocument/2006/relationships/slideLayout" Target="../slideLayouts/slideLayout51.xml"/><Relationship Id="rId19" Type="http://schemas.openxmlformats.org/officeDocument/2006/relationships/image" Target="../media/image7.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microsoft.com/office/2007/relationships/hdphoto" Target="../media/hdphoto3.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microsoft.com/office/2007/relationships/hdphoto" Target="../media/hdphoto1.wdp"/><Relationship Id="rId26" Type="http://schemas.openxmlformats.org/officeDocument/2006/relationships/image" Target="../media/image12.png"/><Relationship Id="rId3" Type="http://schemas.openxmlformats.org/officeDocument/2006/relationships/slideLayout" Target="../slideLayouts/slideLayout58.xml"/><Relationship Id="rId21" Type="http://schemas.openxmlformats.org/officeDocument/2006/relationships/image" Target="../media/image8.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6.png"/><Relationship Id="rId25" Type="http://schemas.openxmlformats.org/officeDocument/2006/relationships/image" Target="../media/image10.png"/><Relationship Id="rId2" Type="http://schemas.openxmlformats.org/officeDocument/2006/relationships/slideLayout" Target="../slideLayouts/slideLayout57.xml"/><Relationship Id="rId16" Type="http://schemas.openxmlformats.org/officeDocument/2006/relationships/image" Target="../media/image5.jpeg"/><Relationship Id="rId20" Type="http://schemas.microsoft.com/office/2007/relationships/hdphoto" Target="../media/hdphoto13.wdp"/><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11.png"/><Relationship Id="rId5" Type="http://schemas.openxmlformats.org/officeDocument/2006/relationships/slideLayout" Target="../slideLayouts/slideLayout60.xml"/><Relationship Id="rId15" Type="http://schemas.openxmlformats.org/officeDocument/2006/relationships/theme" Target="../theme/theme4.xml"/><Relationship Id="rId23" Type="http://schemas.openxmlformats.org/officeDocument/2006/relationships/image" Target="../media/image9.png"/><Relationship Id="rId10" Type="http://schemas.openxmlformats.org/officeDocument/2006/relationships/slideLayout" Target="../slideLayouts/slideLayout65.xml"/><Relationship Id="rId19" Type="http://schemas.openxmlformats.org/officeDocument/2006/relationships/image" Target="../media/image29.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microsoft.com/office/2007/relationships/hdphoto" Target="../media/hdphoto3.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242"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600">
              <a:srgbClr val="29262F"/>
            </a:gs>
            <a:gs pos="0">
              <a:srgbClr val="1F1F1F"/>
            </a:gs>
            <a:gs pos="100000">
              <a:srgbClr val="292137"/>
            </a:gs>
          </a:gsLst>
          <a:lin ang="8100000" scaled="1"/>
          <a:tileRect/>
        </a:gradFill>
        <a:effectLst/>
      </p:bgPr>
    </p:bg>
    <p:spTree>
      <p:nvGrpSpPr>
        <p:cNvPr id="1" name=""/>
        <p:cNvGrpSpPr/>
        <p:nvPr/>
      </p:nvGrpSpPr>
      <p:grpSpPr>
        <a:xfrm>
          <a:off x="0" y="0"/>
          <a:ext cx="0" cy="0"/>
          <a:chOff x="0" y="0"/>
          <a:chExt cx="0" cy="0"/>
        </a:xfrm>
      </p:grpSpPr>
      <p:pic>
        <p:nvPicPr>
          <p:cNvPr id="8" name="Picture 2" descr="C:\Users\sdanton\Desktop\Portal2\Portal2\images\wallpaper.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273" y="826485"/>
            <a:ext cx="11764905" cy="5514017"/>
          </a:xfrm>
          <a:prstGeom prst="rect">
            <a:avLst/>
          </a:prstGeom>
          <a:noFill/>
          <a:extLst>
            <a:ext uri="{909E8E84-426E-40DD-AFC4-6F175D3DCCD1}">
              <a14:hiddenFill xmlns:a14="http://schemas.microsoft.com/office/drawing/2010/main">
                <a:solidFill>
                  <a:srgbClr val="FFFFFF"/>
                </a:solidFill>
              </a14:hiddenFill>
            </a:ext>
          </a:extLst>
        </p:spPr>
      </p:pic>
      <p:sp>
        <p:nvSpPr>
          <p:cNvPr id="9" name="Round Same Side Corner Rectangle 8"/>
          <p:cNvSpPr/>
          <p:nvPr/>
        </p:nvSpPr>
        <p:spPr>
          <a:xfrm>
            <a:off x="315234" y="469861"/>
            <a:ext cx="11803856" cy="410931"/>
          </a:xfrm>
          <a:prstGeom prst="round2SameRect">
            <a:avLst>
              <a:gd name="adj1" fmla="val 11939"/>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0" name="Round Same Side Corner Rectangle 9"/>
          <p:cNvSpPr/>
          <p:nvPr/>
        </p:nvSpPr>
        <p:spPr>
          <a:xfrm rot="16200000" flipH="1">
            <a:off x="-2585710" y="3370807"/>
            <a:ext cx="5864073" cy="6218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1" name="Round Same Side Corner Rectangle 10"/>
          <p:cNvSpPr/>
          <p:nvPr/>
        </p:nvSpPr>
        <p:spPr>
          <a:xfrm rot="5400000">
            <a:off x="9155964" y="3370809"/>
            <a:ext cx="5864073" cy="6218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2" name="Round Same Side Corner Rectangle 11"/>
          <p:cNvSpPr/>
          <p:nvPr/>
        </p:nvSpPr>
        <p:spPr>
          <a:xfrm rot="10800000">
            <a:off x="315233" y="6287302"/>
            <a:ext cx="11803856" cy="4663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3" name="Oval 12"/>
          <p:cNvSpPr>
            <a:spLocks noChangeAspect="1"/>
          </p:cNvSpPr>
          <p:nvPr/>
        </p:nvSpPr>
        <p:spPr>
          <a:xfrm>
            <a:off x="427103" y="588721"/>
            <a:ext cx="444314" cy="3331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r>
              <a:rPr lang="en-US" sz="1428" dirty="0" smtClean="0">
                <a:solidFill>
                  <a:prstClr val="white"/>
                </a:solidFill>
                <a:sym typeface="Wingdings 3"/>
              </a:rPr>
              <a:t></a:t>
            </a:r>
            <a:endParaRPr lang="en-US" sz="1428" dirty="0">
              <a:solidFill>
                <a:prstClr val="white"/>
              </a:solidFill>
            </a:endParaRPr>
          </a:p>
        </p:txBody>
      </p:sp>
      <p:sp>
        <p:nvSpPr>
          <p:cNvPr id="14" name="Oval 13"/>
          <p:cNvSpPr>
            <a:spLocks noChangeAspect="1"/>
          </p:cNvSpPr>
          <p:nvPr/>
        </p:nvSpPr>
        <p:spPr>
          <a:xfrm>
            <a:off x="913253" y="661277"/>
            <a:ext cx="250803" cy="18807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r>
              <a:rPr lang="en-US" sz="918" dirty="0" smtClean="0">
                <a:solidFill>
                  <a:prstClr val="white"/>
                </a:solidFill>
                <a:sym typeface="Wingdings 3"/>
              </a:rPr>
              <a:t></a:t>
            </a:r>
            <a:endParaRPr lang="en-US" sz="918" dirty="0">
              <a:solidFill>
                <a:prstClr val="white"/>
              </a:solidFill>
            </a:endParaRPr>
          </a:p>
        </p:txBody>
      </p:sp>
      <p:sp>
        <p:nvSpPr>
          <p:cNvPr id="15" name="Rectangle 14"/>
          <p:cNvSpPr/>
          <p:nvPr/>
        </p:nvSpPr>
        <p:spPr>
          <a:xfrm>
            <a:off x="1250114" y="680698"/>
            <a:ext cx="3964126" cy="149217"/>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16" name="Rectangle 15"/>
          <p:cNvSpPr/>
          <p:nvPr/>
        </p:nvSpPr>
        <p:spPr>
          <a:xfrm>
            <a:off x="5343786" y="680698"/>
            <a:ext cx="1593436" cy="2000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5270" tIns="46620" rIns="93244" bIns="46620" rtlCol="0" anchor="ctr"/>
          <a:lstStyle/>
          <a:p>
            <a:pPr defTabSz="929953"/>
            <a:r>
              <a:rPr lang="en-US" sz="816" dirty="0" smtClean="0">
                <a:solidFill>
                  <a:prstClr val="white">
                    <a:lumMod val="50000"/>
                  </a:prstClr>
                </a:solidFill>
                <a:latin typeface="Segoe UI" pitchFamily="34" charset="0"/>
                <a:ea typeface="Segoe UI" pitchFamily="34" charset="0"/>
                <a:cs typeface="Segoe UI" pitchFamily="34" charset="0"/>
              </a:rPr>
              <a:t>Windows Azure</a:t>
            </a:r>
            <a:endParaRPr lang="en-US" sz="816" dirty="0">
              <a:solidFill>
                <a:prstClr val="white">
                  <a:lumMod val="50000"/>
                </a:prstClr>
              </a:solidFill>
              <a:latin typeface="Segoe UI" pitchFamily="34" charset="0"/>
              <a:ea typeface="Segoe UI" pitchFamily="34" charset="0"/>
              <a:cs typeface="Segoe UI" pitchFamily="34" charset="0"/>
            </a:endParaRPr>
          </a:p>
        </p:txBody>
      </p:sp>
      <p:sp>
        <p:nvSpPr>
          <p:cNvPr id="17" name="Rectangle 16"/>
          <p:cNvSpPr/>
          <p:nvPr/>
        </p:nvSpPr>
        <p:spPr>
          <a:xfrm>
            <a:off x="6652215" y="661637"/>
            <a:ext cx="266369" cy="2382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918" dirty="0" smtClean="0">
                <a:solidFill>
                  <a:prstClr val="white">
                    <a:lumMod val="50000"/>
                  </a:prstClr>
                </a:solidFill>
                <a:latin typeface="Segoe UI" pitchFamily="34" charset="0"/>
                <a:ea typeface="Segoe UI" pitchFamily="34" charset="0"/>
                <a:cs typeface="Segoe UI" pitchFamily="34" charset="0"/>
                <a:sym typeface="Wingdings 2"/>
              </a:rPr>
              <a:t></a:t>
            </a:r>
            <a:endParaRPr lang="en-US" sz="918" dirty="0">
              <a:solidFill>
                <a:prstClr val="white">
                  <a:lumMod val="50000"/>
                </a:prstClr>
              </a:solidFill>
              <a:latin typeface="Segoe UI" pitchFamily="34" charset="0"/>
              <a:ea typeface="Segoe UI" pitchFamily="34" charset="0"/>
              <a:cs typeface="Segoe UI" pitchFamily="34" charset="0"/>
            </a:endParaRPr>
          </a:p>
        </p:txBody>
      </p:sp>
      <p:grpSp>
        <p:nvGrpSpPr>
          <p:cNvPr id="18" name="Group 17"/>
          <p:cNvGrpSpPr/>
          <p:nvPr/>
        </p:nvGrpSpPr>
        <p:grpSpPr>
          <a:xfrm>
            <a:off x="11690238" y="417656"/>
            <a:ext cx="336821" cy="206261"/>
            <a:chOff x="8595330" y="1933499"/>
            <a:chExt cx="247650" cy="202235"/>
          </a:xfrm>
        </p:grpSpPr>
        <p:sp>
          <p:nvSpPr>
            <p:cNvPr id="23" name="Round Same Side Corner Rectangle 22"/>
            <p:cNvSpPr/>
            <p:nvPr/>
          </p:nvSpPr>
          <p:spPr>
            <a:xfrm flipV="1">
              <a:off x="8595330" y="1986042"/>
              <a:ext cx="247650" cy="111264"/>
            </a:xfrm>
            <a:prstGeom prst="round2SameRect">
              <a:avLst>
                <a:gd name="adj1" fmla="val 26459"/>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4" name="Rectangle 23"/>
            <p:cNvSpPr/>
            <p:nvPr/>
          </p:nvSpPr>
          <p:spPr>
            <a:xfrm>
              <a:off x="8643922" y="1933499"/>
              <a:ext cx="17904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algn="ctr" defTabSz="929953"/>
              <a:r>
                <a:rPr lang="en-US" sz="714" dirty="0" smtClean="0">
                  <a:solidFill>
                    <a:prstClr val="black">
                      <a:lumMod val="50000"/>
                      <a:lumOff val="50000"/>
                    </a:prstClr>
                  </a:solidFill>
                  <a:latin typeface="Segoe UI" pitchFamily="34" charset="0"/>
                  <a:ea typeface="Segoe UI" pitchFamily="34" charset="0"/>
                  <a:cs typeface="Segoe UI" pitchFamily="34" charset="0"/>
                  <a:sym typeface="Wingdings 2"/>
                </a:rPr>
                <a:t></a:t>
              </a:r>
              <a:endParaRPr lang="en-US" sz="714" dirty="0">
                <a:solidFill>
                  <a:prstClr val="black">
                    <a:lumMod val="50000"/>
                    <a:lumOff val="50000"/>
                  </a:prstClr>
                </a:solidFill>
                <a:latin typeface="Segoe UI" pitchFamily="34" charset="0"/>
                <a:ea typeface="Segoe UI" pitchFamily="34" charset="0"/>
                <a:cs typeface="Segoe UI" pitchFamily="34" charset="0"/>
              </a:endParaRPr>
            </a:p>
          </p:txBody>
        </p:sp>
      </p:grpSp>
      <p:pic>
        <p:nvPicPr>
          <p:cNvPr id="19" name="Picture 15" descr="Settings 512x512.png"/>
          <p:cNvPicPr>
            <a:picLocks noChangeAspect="1"/>
          </p:cNvPicPr>
          <p:nvPr/>
        </p:nvPicPr>
        <p:blipFill>
          <a:blip r:embed="rId20" cstate="print">
            <a:duotone>
              <a:prstClr val="black"/>
              <a:schemeClr val="tx1">
                <a:tint val="45000"/>
                <a:satMod val="400000"/>
              </a:schemeClr>
            </a:duotone>
            <a:extLst>
              <a:ext uri="{BEBA8EAE-BF5A-486C-A8C5-ECC9F3942E4B}">
                <a14:imgProps xmlns:a14="http://schemas.microsoft.com/office/drawing/2010/main">
                  <a14:imgLayer r:embed="rId2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854686" y="726705"/>
            <a:ext cx="167101" cy="125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33" descr="Rate 512x512.png"/>
          <p:cNvPicPr>
            <a:picLocks noChangeAspect="1"/>
          </p:cNvPicPr>
          <p:nvPr/>
        </p:nvPicPr>
        <p:blipFill>
          <a:blip r:embed="rId22" cstate="print">
            <a:duotone>
              <a:prstClr val="black"/>
              <a:schemeClr val="tx1">
                <a:tint val="45000"/>
                <a:satMod val="400000"/>
              </a:schemeClr>
            </a:duotone>
            <a:extLst>
              <a:ext uri="{BEBA8EAE-BF5A-486C-A8C5-ECC9F3942E4B}">
                <a14:imgProps xmlns:a14="http://schemas.microsoft.com/office/drawing/2010/main">
                  <a14:imgLayer r:embed="rId2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633154" y="726705"/>
            <a:ext cx="167101" cy="125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25" descr="Home 512x512.png"/>
          <p:cNvPicPr>
            <a:picLocks noChangeAspect="1"/>
          </p:cNvPicPr>
          <p:nvPr/>
        </p:nvPicPr>
        <p:blipFill>
          <a:blip r:embed="rId24" cstate="print">
            <a:duotone>
              <a:prstClr val="black"/>
              <a:schemeClr val="tx1">
                <a:tint val="45000"/>
                <a:satMod val="400000"/>
              </a:schemeClr>
            </a:duotone>
            <a:extLst>
              <a:ext uri="{BEBA8EAE-BF5A-486C-A8C5-ECC9F3942E4B}">
                <a14:imgProps xmlns:a14="http://schemas.microsoft.com/office/drawing/2010/main">
                  <a14:imgLayer r:embed="rId2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411621" y="721466"/>
            <a:ext cx="167101" cy="125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21"/>
          <p:cNvSpPr/>
          <p:nvPr/>
        </p:nvSpPr>
        <p:spPr>
          <a:xfrm>
            <a:off x="377420" y="880792"/>
            <a:ext cx="11679489" cy="751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5" name="Rectangle 24"/>
          <p:cNvSpPr/>
          <p:nvPr userDrawn="1"/>
        </p:nvSpPr>
        <p:spPr>
          <a:xfrm>
            <a:off x="649263" y="1093366"/>
            <a:ext cx="10762365" cy="473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6" name="Rectangle 25"/>
          <p:cNvSpPr/>
          <p:nvPr userDrawn="1"/>
        </p:nvSpPr>
        <p:spPr>
          <a:xfrm>
            <a:off x="649258" y="1093359"/>
            <a:ext cx="1865471" cy="4737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7" name="Rectangle 26"/>
          <p:cNvSpPr/>
          <p:nvPr userDrawn="1"/>
        </p:nvSpPr>
        <p:spPr>
          <a:xfrm>
            <a:off x="649262" y="5830439"/>
            <a:ext cx="10762367"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8" name="Rectangle 27"/>
          <p:cNvSpPr/>
          <p:nvPr userDrawn="1"/>
        </p:nvSpPr>
        <p:spPr>
          <a:xfrm>
            <a:off x="649262" y="880792"/>
            <a:ext cx="10762367" cy="261129"/>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pic>
        <p:nvPicPr>
          <p:cNvPr id="30" name="Picture 3"/>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11063402" y="877488"/>
            <a:ext cx="348221" cy="26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userDrawn="1"/>
        </p:nvSpPr>
        <p:spPr>
          <a:xfrm>
            <a:off x="10101293" y="901810"/>
            <a:ext cx="936780" cy="2221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algn="r" defTabSz="929953"/>
            <a:r>
              <a:rPr lang="en-US" sz="816" dirty="0" smtClean="0">
                <a:solidFill>
                  <a:prstClr val="white"/>
                </a:solidFill>
                <a:latin typeface="Segoe UI" pitchFamily="34" charset="0"/>
                <a:ea typeface="Segoe UI" pitchFamily="34" charset="0"/>
                <a:cs typeface="Segoe UI" pitchFamily="34" charset="0"/>
              </a:rPr>
              <a:t>Conner Macleod</a:t>
            </a:r>
            <a:endParaRPr lang="en-US" sz="816" dirty="0">
              <a:solidFill>
                <a:prstClr val="white"/>
              </a:solidFill>
              <a:latin typeface="Segoe UI" pitchFamily="34" charset="0"/>
              <a:ea typeface="Segoe UI" pitchFamily="34" charset="0"/>
              <a:cs typeface="Segoe UI" pitchFamily="34" charset="0"/>
            </a:endParaRPr>
          </a:p>
        </p:txBody>
      </p:sp>
      <p:sp>
        <p:nvSpPr>
          <p:cNvPr id="31" name="Rectangle 30"/>
          <p:cNvSpPr/>
          <p:nvPr userDrawn="1"/>
        </p:nvSpPr>
        <p:spPr>
          <a:xfrm>
            <a:off x="1048417" y="901810"/>
            <a:ext cx="894266" cy="2221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816" dirty="0" smtClean="0">
                <a:solidFill>
                  <a:prstClr val="white"/>
                </a:solidFill>
                <a:latin typeface="Segoe UI" pitchFamily="34" charset="0"/>
                <a:ea typeface="Segoe UI" pitchFamily="34" charset="0"/>
                <a:cs typeface="Segoe UI" pitchFamily="34" charset="0"/>
              </a:rPr>
              <a:t>Windows Azure</a:t>
            </a:r>
            <a:endParaRPr lang="en-US" sz="816" dirty="0">
              <a:solidFill>
                <a:prstClr val="white"/>
              </a:solidFill>
              <a:latin typeface="Segoe UI" pitchFamily="34" charset="0"/>
              <a:ea typeface="Segoe UI" pitchFamily="34" charset="0"/>
              <a:cs typeface="Segoe UI" pitchFamily="34" charset="0"/>
            </a:endParaRPr>
          </a:p>
        </p:txBody>
      </p:sp>
      <p:pic>
        <p:nvPicPr>
          <p:cNvPr id="32" name="Picture 4"/>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807893" y="940786"/>
            <a:ext cx="231447" cy="1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p:cNvGrpSpPr/>
          <p:nvPr userDrawn="1"/>
        </p:nvGrpSpPr>
        <p:grpSpPr>
          <a:xfrm>
            <a:off x="850839" y="5900217"/>
            <a:ext cx="793334" cy="317319"/>
            <a:chOff x="633201" y="5785044"/>
            <a:chExt cx="583304" cy="311125"/>
          </a:xfrm>
        </p:grpSpPr>
        <p:sp>
          <p:nvSpPr>
            <p:cNvPr id="34" name="Plus 33"/>
            <p:cNvSpPr/>
            <p:nvPr/>
          </p:nvSpPr>
          <p:spPr>
            <a:xfrm>
              <a:off x="633201" y="5785044"/>
              <a:ext cx="311125" cy="311125"/>
            </a:xfrm>
            <a:prstGeom prst="mathPlus">
              <a:avLst>
                <a:gd name="adj1" fmla="val 168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5" name="Rectangle 34"/>
            <p:cNvSpPr/>
            <p:nvPr/>
          </p:nvSpPr>
          <p:spPr>
            <a:xfrm>
              <a:off x="923252" y="5823812"/>
              <a:ext cx="293253" cy="2335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918" dirty="0" smtClean="0">
                  <a:solidFill>
                    <a:srgbClr val="7ACBF2"/>
                  </a:solidFill>
                  <a:latin typeface="Segoe UI" pitchFamily="34" charset="0"/>
                  <a:ea typeface="Segoe UI" pitchFamily="34" charset="0"/>
                  <a:cs typeface="Segoe UI" pitchFamily="34" charset="0"/>
                </a:rPr>
                <a:t>New</a:t>
              </a:r>
              <a:endParaRPr lang="en-US" sz="918" dirty="0">
                <a:solidFill>
                  <a:srgbClr val="7ACBF2"/>
                </a:solidFill>
                <a:latin typeface="Segoe UI" pitchFamily="34" charset="0"/>
                <a:ea typeface="Segoe UI" pitchFamily="34" charset="0"/>
                <a:cs typeface="Segoe UI" pitchFamily="34" charset="0"/>
              </a:endParaRPr>
            </a:p>
          </p:txBody>
        </p:sp>
      </p:grpSp>
      <p:pic>
        <p:nvPicPr>
          <p:cNvPr id="36" name="Picture 35"/>
          <p:cNvPicPr>
            <a:picLocks noChangeAspect="1"/>
          </p:cNvPicPr>
          <p:nvPr userDrawn="1"/>
        </p:nvPicPr>
        <p:blipFill rotWithShape="1">
          <a:blip r:embed="rId28">
            <a:extLst>
              <a:ext uri="{28A0092B-C50C-407E-A947-70E740481C1C}">
                <a14:useLocalDpi xmlns:a14="http://schemas.microsoft.com/office/drawing/2010/main" val="0"/>
              </a:ext>
            </a:extLst>
          </a:blip>
          <a:srcRect t="78961" b="1407"/>
          <a:stretch/>
        </p:blipFill>
        <p:spPr>
          <a:xfrm>
            <a:off x="10920982" y="5994531"/>
            <a:ext cx="235539" cy="173382"/>
          </a:xfrm>
          <a:prstGeom prst="rect">
            <a:avLst/>
          </a:prstGeom>
        </p:spPr>
      </p:pic>
      <p:pic>
        <p:nvPicPr>
          <p:cNvPr id="37" name="Picture 36"/>
          <p:cNvPicPr>
            <a:picLocks noChangeAspect="1"/>
          </p:cNvPicPr>
          <p:nvPr userDrawn="1"/>
        </p:nvPicPr>
        <p:blipFill rotWithShape="1">
          <a:blip r:embed="rId28">
            <a:extLst>
              <a:ext uri="{28A0092B-C50C-407E-A947-70E740481C1C}">
                <a14:useLocalDpi xmlns:a14="http://schemas.microsoft.com/office/drawing/2010/main" val="0"/>
              </a:ext>
            </a:extLst>
          </a:blip>
          <a:srcRect t="57948" b="22042"/>
          <a:stretch/>
        </p:blipFill>
        <p:spPr>
          <a:xfrm>
            <a:off x="10168363" y="5991039"/>
            <a:ext cx="235539" cy="176716"/>
          </a:xfrm>
          <a:prstGeom prst="rect">
            <a:avLst/>
          </a:prstGeom>
        </p:spPr>
      </p:pic>
      <p:pic>
        <p:nvPicPr>
          <p:cNvPr id="38" name="Picture 37"/>
          <p:cNvPicPr>
            <a:picLocks noChangeAspect="1"/>
          </p:cNvPicPr>
          <p:nvPr userDrawn="1"/>
        </p:nvPicPr>
        <p:blipFill rotWithShape="1">
          <a:blip r:embed="rId28">
            <a:extLst>
              <a:ext uri="{28A0092B-C50C-407E-A947-70E740481C1C}">
                <a14:useLocalDpi xmlns:a14="http://schemas.microsoft.com/office/drawing/2010/main" val="0"/>
              </a:ext>
            </a:extLst>
          </a:blip>
          <a:srcRect t="38683" b="41680"/>
          <a:stretch/>
        </p:blipFill>
        <p:spPr>
          <a:xfrm>
            <a:off x="10544673" y="5994491"/>
            <a:ext cx="235539" cy="173426"/>
          </a:xfrm>
          <a:prstGeom prst="rect">
            <a:avLst/>
          </a:prstGeom>
        </p:spPr>
      </p:pic>
      <p:sp>
        <p:nvSpPr>
          <p:cNvPr id="43" name="Rectangle 42"/>
          <p:cNvSpPr/>
          <p:nvPr userDrawn="1"/>
        </p:nvSpPr>
        <p:spPr>
          <a:xfrm>
            <a:off x="2502293" y="1141921"/>
            <a:ext cx="12436" cy="46885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39" name="Rectangle 38"/>
          <p:cNvSpPr/>
          <p:nvPr userDrawn="1"/>
        </p:nvSpPr>
        <p:spPr>
          <a:xfrm>
            <a:off x="10920981" y="784127"/>
            <a:ext cx="490646" cy="96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3315639671"/>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Lst>
  <p:timing>
    <p:tnLst>
      <p:par>
        <p:cTn id="1" dur="indefinite" restart="never" nodeType="tmRoot"/>
      </p:par>
    </p:tnLst>
  </p:timing>
  <p:txStyles>
    <p:titleStyle>
      <a:lvl1pPr algn="l" defTabSz="929953" rtl="0" eaLnBrk="1" latinLnBrk="0" hangingPunct="1">
        <a:spcBef>
          <a:spcPct val="0"/>
        </a:spcBef>
        <a:buNone/>
        <a:defRPr sz="4488" b="1" kern="1200" cap="all" baseline="0">
          <a:solidFill>
            <a:schemeClr val="bg1"/>
          </a:solidFill>
          <a:latin typeface="+mj-lt"/>
          <a:ea typeface="+mj-ea"/>
          <a:cs typeface="+mj-cs"/>
        </a:defRPr>
      </a:lvl1pPr>
    </p:titleStyle>
    <p:bodyStyle>
      <a:lvl1pPr marL="348741" indent="-348741" algn="l" defTabSz="929953" rtl="0" eaLnBrk="1" latinLnBrk="0" hangingPunct="1">
        <a:spcBef>
          <a:spcPct val="20000"/>
        </a:spcBef>
        <a:buFont typeface="Arial" pitchFamily="34" charset="0"/>
        <a:buChar char="•"/>
        <a:defRPr sz="3264" kern="1200">
          <a:solidFill>
            <a:schemeClr val="bg1"/>
          </a:solidFill>
          <a:latin typeface="+mn-lt"/>
          <a:ea typeface="+mn-ea"/>
          <a:cs typeface="+mn-cs"/>
        </a:defRPr>
      </a:lvl1pPr>
      <a:lvl2pPr marL="755587" indent="-290614" algn="l" defTabSz="929953" rtl="0" eaLnBrk="1" latinLnBrk="0" hangingPunct="1">
        <a:spcBef>
          <a:spcPct val="20000"/>
        </a:spcBef>
        <a:buFont typeface="Arial" pitchFamily="34" charset="0"/>
        <a:buChar char="–"/>
        <a:defRPr sz="2856" kern="1200">
          <a:solidFill>
            <a:schemeClr val="bg1"/>
          </a:solidFill>
          <a:latin typeface="+mn-lt"/>
          <a:ea typeface="+mn-ea"/>
          <a:cs typeface="+mn-cs"/>
        </a:defRPr>
      </a:lvl2pPr>
      <a:lvl3pPr marL="1162437" indent="-232492" algn="l" defTabSz="929953" rtl="0" eaLnBrk="1" latinLnBrk="0" hangingPunct="1">
        <a:spcBef>
          <a:spcPct val="20000"/>
        </a:spcBef>
        <a:buFont typeface="Arial" pitchFamily="34" charset="0"/>
        <a:buChar char="•"/>
        <a:defRPr sz="2448" kern="1200">
          <a:solidFill>
            <a:schemeClr val="bg1"/>
          </a:solidFill>
          <a:latin typeface="+mn-lt"/>
          <a:ea typeface="+mn-ea"/>
          <a:cs typeface="+mn-cs"/>
        </a:defRPr>
      </a:lvl3pPr>
      <a:lvl4pPr marL="1627417" indent="-232492" algn="l" defTabSz="929953" rtl="0" eaLnBrk="1" latinLnBrk="0" hangingPunct="1">
        <a:spcBef>
          <a:spcPct val="20000"/>
        </a:spcBef>
        <a:buFont typeface="Arial" pitchFamily="34" charset="0"/>
        <a:buChar char="–"/>
        <a:defRPr sz="2040" kern="1200">
          <a:solidFill>
            <a:schemeClr val="bg1"/>
          </a:solidFill>
          <a:latin typeface="+mn-lt"/>
          <a:ea typeface="+mn-ea"/>
          <a:cs typeface="+mn-cs"/>
        </a:defRPr>
      </a:lvl4pPr>
      <a:lvl5pPr marL="2092396" indent="-232492" algn="l" defTabSz="929953" rtl="0" eaLnBrk="1" latinLnBrk="0" hangingPunct="1">
        <a:spcBef>
          <a:spcPct val="20000"/>
        </a:spcBef>
        <a:buFont typeface="Arial" pitchFamily="34" charset="0"/>
        <a:buChar char="»"/>
        <a:defRPr sz="2040" kern="1200">
          <a:solidFill>
            <a:schemeClr val="bg1"/>
          </a:solidFill>
          <a:latin typeface="+mn-lt"/>
          <a:ea typeface="+mn-ea"/>
          <a:cs typeface="+mn-cs"/>
        </a:defRPr>
      </a:lvl5pPr>
      <a:lvl6pPr marL="2557369"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2351"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87323"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52292"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29953" rtl="0" eaLnBrk="1" latinLnBrk="0" hangingPunct="1">
        <a:defRPr sz="1836" kern="1200">
          <a:solidFill>
            <a:schemeClr val="tx1"/>
          </a:solidFill>
          <a:latin typeface="+mn-lt"/>
          <a:ea typeface="+mn-ea"/>
          <a:cs typeface="+mn-cs"/>
        </a:defRPr>
      </a:lvl1pPr>
      <a:lvl2pPr marL="464974" algn="l" defTabSz="929953" rtl="0" eaLnBrk="1" latinLnBrk="0" hangingPunct="1">
        <a:defRPr sz="1836" kern="1200">
          <a:solidFill>
            <a:schemeClr val="tx1"/>
          </a:solidFill>
          <a:latin typeface="+mn-lt"/>
          <a:ea typeface="+mn-ea"/>
          <a:cs typeface="+mn-cs"/>
        </a:defRPr>
      </a:lvl2pPr>
      <a:lvl3pPr marL="929953" algn="l" defTabSz="929953" rtl="0" eaLnBrk="1" latinLnBrk="0" hangingPunct="1">
        <a:defRPr sz="1836" kern="1200">
          <a:solidFill>
            <a:schemeClr val="tx1"/>
          </a:solidFill>
          <a:latin typeface="+mn-lt"/>
          <a:ea typeface="+mn-ea"/>
          <a:cs typeface="+mn-cs"/>
        </a:defRPr>
      </a:lvl3pPr>
      <a:lvl4pPr marL="1394929" algn="l" defTabSz="929953" rtl="0" eaLnBrk="1" latinLnBrk="0" hangingPunct="1">
        <a:defRPr sz="1836" kern="1200">
          <a:solidFill>
            <a:schemeClr val="tx1"/>
          </a:solidFill>
          <a:latin typeface="+mn-lt"/>
          <a:ea typeface="+mn-ea"/>
          <a:cs typeface="+mn-cs"/>
        </a:defRPr>
      </a:lvl4pPr>
      <a:lvl5pPr marL="1859903" algn="l" defTabSz="929953" rtl="0" eaLnBrk="1" latinLnBrk="0" hangingPunct="1">
        <a:defRPr sz="1836" kern="1200">
          <a:solidFill>
            <a:schemeClr val="tx1"/>
          </a:solidFill>
          <a:latin typeface="+mn-lt"/>
          <a:ea typeface="+mn-ea"/>
          <a:cs typeface="+mn-cs"/>
        </a:defRPr>
      </a:lvl5pPr>
      <a:lvl6pPr marL="2324877" algn="l" defTabSz="929953" rtl="0" eaLnBrk="1" latinLnBrk="0" hangingPunct="1">
        <a:defRPr sz="1836" kern="1200">
          <a:solidFill>
            <a:schemeClr val="tx1"/>
          </a:solidFill>
          <a:latin typeface="+mn-lt"/>
          <a:ea typeface="+mn-ea"/>
          <a:cs typeface="+mn-cs"/>
        </a:defRPr>
      </a:lvl6pPr>
      <a:lvl7pPr marL="2789859" algn="l" defTabSz="929953" rtl="0" eaLnBrk="1" latinLnBrk="0" hangingPunct="1">
        <a:defRPr sz="1836" kern="1200">
          <a:solidFill>
            <a:schemeClr val="tx1"/>
          </a:solidFill>
          <a:latin typeface="+mn-lt"/>
          <a:ea typeface="+mn-ea"/>
          <a:cs typeface="+mn-cs"/>
        </a:defRPr>
      </a:lvl7pPr>
      <a:lvl8pPr marL="3254830" algn="l" defTabSz="929953" rtl="0" eaLnBrk="1" latinLnBrk="0" hangingPunct="1">
        <a:defRPr sz="1836" kern="1200">
          <a:solidFill>
            <a:schemeClr val="tx1"/>
          </a:solidFill>
          <a:latin typeface="+mn-lt"/>
          <a:ea typeface="+mn-ea"/>
          <a:cs typeface="+mn-cs"/>
        </a:defRPr>
      </a:lvl8pPr>
      <a:lvl9pPr marL="3719813" algn="l" defTabSz="929953"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600">
              <a:srgbClr val="29262F"/>
            </a:gs>
            <a:gs pos="0">
              <a:srgbClr val="1F1F1F"/>
            </a:gs>
            <a:gs pos="100000">
              <a:srgbClr val="292137"/>
            </a:gs>
          </a:gsLst>
          <a:lin ang="8100000" scaled="1"/>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315230" y="417651"/>
            <a:ext cx="11803858" cy="5922851"/>
            <a:chOff x="231774" y="1933499"/>
            <a:chExt cx="8678864" cy="5807244"/>
          </a:xfrm>
        </p:grpSpPr>
        <p:pic>
          <p:nvPicPr>
            <p:cNvPr id="8" name="Picture 2" descr="C:\Users\sdanton\Desktop\Portal2\Portal2\images\wallpaper.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6216" y="2334353"/>
              <a:ext cx="8650224" cy="5406390"/>
            </a:xfrm>
            <a:prstGeom prst="rect">
              <a:avLst/>
            </a:prstGeom>
            <a:noFill/>
            <a:extLst>
              <a:ext uri="{909E8E84-426E-40DD-AFC4-6F175D3DCCD1}">
                <a14:hiddenFill xmlns:a14="http://schemas.microsoft.com/office/drawing/2010/main">
                  <a:solidFill>
                    <a:srgbClr val="FFFFFF"/>
                  </a:solidFill>
                </a14:hiddenFill>
              </a:ext>
            </a:extLst>
          </p:spPr>
        </p:pic>
        <p:sp>
          <p:nvSpPr>
            <p:cNvPr id="9" name="Round Same Side Corner Rectangle 8"/>
            <p:cNvSpPr/>
            <p:nvPr/>
          </p:nvSpPr>
          <p:spPr>
            <a:xfrm>
              <a:off x="231775" y="1984690"/>
              <a:ext cx="8678863" cy="402910"/>
            </a:xfrm>
            <a:prstGeom prst="round2SameRect">
              <a:avLst>
                <a:gd name="adj1" fmla="val 11939"/>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0" name="Round Same Side Corner Rectangle 9"/>
            <p:cNvSpPr/>
            <p:nvPr/>
          </p:nvSpPr>
          <p:spPr>
            <a:xfrm rot="16200000" flipH="1">
              <a:off x="-2620171" y="4836637"/>
              <a:ext cx="5749613" cy="4572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1" name="Round Same Side Corner Rectangle 10"/>
            <p:cNvSpPr/>
            <p:nvPr/>
          </p:nvSpPr>
          <p:spPr>
            <a:xfrm rot="5400000">
              <a:off x="6012971" y="4836639"/>
              <a:ext cx="5749613" cy="4572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2" name="Round Same Side Corner Rectangle 11"/>
            <p:cNvSpPr/>
            <p:nvPr/>
          </p:nvSpPr>
          <p:spPr>
            <a:xfrm rot="10800000">
              <a:off x="231774" y="7688581"/>
              <a:ext cx="8678863" cy="4572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3" name="Oval 12"/>
            <p:cNvSpPr>
              <a:spLocks noChangeAspect="1"/>
            </p:cNvSpPr>
            <p:nvPr/>
          </p:nvSpPr>
          <p:spPr>
            <a:xfrm>
              <a:off x="314029" y="2101222"/>
              <a:ext cx="326685" cy="3266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r>
                <a:rPr lang="en-US" sz="1428" dirty="0" smtClean="0">
                  <a:solidFill>
                    <a:prstClr val="white"/>
                  </a:solidFill>
                  <a:sym typeface="Wingdings 3"/>
                </a:rPr>
                <a:t></a:t>
              </a:r>
              <a:endParaRPr lang="en-US" sz="1428" dirty="0">
                <a:solidFill>
                  <a:prstClr val="white"/>
                </a:solidFill>
              </a:endParaRPr>
            </a:p>
          </p:txBody>
        </p:sp>
        <p:sp>
          <p:nvSpPr>
            <p:cNvPr id="14" name="Oval 13"/>
            <p:cNvSpPr>
              <a:spLocks noChangeAspect="1"/>
            </p:cNvSpPr>
            <p:nvPr/>
          </p:nvSpPr>
          <p:spPr>
            <a:xfrm>
              <a:off x="671471" y="2172362"/>
              <a:ext cx="184405" cy="18440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r>
                <a:rPr lang="en-US" sz="918" dirty="0" smtClean="0">
                  <a:solidFill>
                    <a:prstClr val="white"/>
                  </a:solidFill>
                  <a:sym typeface="Wingdings 3"/>
                </a:rPr>
                <a:t></a:t>
              </a:r>
              <a:endParaRPr lang="en-US" sz="918" dirty="0">
                <a:solidFill>
                  <a:prstClr val="white"/>
                </a:solidFill>
              </a:endParaRPr>
            </a:p>
          </p:txBody>
        </p:sp>
        <p:sp>
          <p:nvSpPr>
            <p:cNvPr id="15" name="Rectangle 14"/>
            <p:cNvSpPr/>
            <p:nvPr/>
          </p:nvSpPr>
          <p:spPr>
            <a:xfrm>
              <a:off x="919154" y="2191412"/>
              <a:ext cx="2914650" cy="146304"/>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6" name="Rectangle 15"/>
            <p:cNvSpPr/>
            <p:nvPr/>
          </p:nvSpPr>
          <p:spPr>
            <a:xfrm>
              <a:off x="3929054" y="2191412"/>
              <a:ext cx="1171584" cy="1961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4008" rtlCol="0" anchor="ctr"/>
            <a:lstStyle/>
            <a:p>
              <a:pPr defTabSz="929953"/>
              <a:r>
                <a:rPr lang="en-US" sz="816" dirty="0" smtClean="0">
                  <a:solidFill>
                    <a:prstClr val="white">
                      <a:lumMod val="50000"/>
                    </a:prstClr>
                  </a:solidFill>
                  <a:latin typeface="Segoe UI" pitchFamily="34" charset="0"/>
                  <a:ea typeface="Segoe UI" pitchFamily="34" charset="0"/>
                  <a:cs typeface="Segoe UI" pitchFamily="34" charset="0"/>
                </a:rPr>
                <a:t>Windows Azure</a:t>
              </a:r>
              <a:endParaRPr lang="en-US" sz="816" dirty="0">
                <a:solidFill>
                  <a:prstClr val="white">
                    <a:lumMod val="50000"/>
                  </a:prstClr>
                </a:solidFill>
                <a:latin typeface="Segoe UI" pitchFamily="34" charset="0"/>
                <a:ea typeface="Segoe UI" pitchFamily="34" charset="0"/>
                <a:cs typeface="Segoe UI" pitchFamily="34" charset="0"/>
              </a:endParaRPr>
            </a:p>
          </p:txBody>
        </p:sp>
        <p:sp>
          <p:nvSpPr>
            <p:cNvPr id="17" name="Rectangle 16"/>
            <p:cNvSpPr/>
            <p:nvPr/>
          </p:nvSpPr>
          <p:spPr>
            <a:xfrm>
              <a:off x="4891084" y="2172711"/>
              <a:ext cx="195871" cy="2335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918" dirty="0" smtClean="0">
                  <a:solidFill>
                    <a:prstClr val="white">
                      <a:lumMod val="50000"/>
                    </a:prstClr>
                  </a:solidFill>
                  <a:latin typeface="Segoe UI" pitchFamily="34" charset="0"/>
                  <a:ea typeface="Segoe UI" pitchFamily="34" charset="0"/>
                  <a:cs typeface="Segoe UI" pitchFamily="34" charset="0"/>
                  <a:sym typeface="Wingdings 2"/>
                </a:rPr>
                <a:t></a:t>
              </a:r>
              <a:endParaRPr lang="en-US" sz="918" dirty="0">
                <a:solidFill>
                  <a:prstClr val="white">
                    <a:lumMod val="50000"/>
                  </a:prstClr>
                </a:solidFill>
                <a:latin typeface="Segoe UI" pitchFamily="34" charset="0"/>
                <a:ea typeface="Segoe UI" pitchFamily="34" charset="0"/>
                <a:cs typeface="Segoe UI" pitchFamily="34" charset="0"/>
              </a:endParaRPr>
            </a:p>
          </p:txBody>
        </p:sp>
        <p:grpSp>
          <p:nvGrpSpPr>
            <p:cNvPr id="18" name="Group 17"/>
            <p:cNvGrpSpPr/>
            <p:nvPr/>
          </p:nvGrpSpPr>
          <p:grpSpPr>
            <a:xfrm>
              <a:off x="8595330" y="1933499"/>
              <a:ext cx="247650" cy="202235"/>
              <a:chOff x="8595330" y="1933499"/>
              <a:chExt cx="247650" cy="202235"/>
            </a:xfrm>
          </p:grpSpPr>
          <p:sp>
            <p:nvSpPr>
              <p:cNvPr id="23" name="Round Same Side Corner Rectangle 22"/>
              <p:cNvSpPr/>
              <p:nvPr/>
            </p:nvSpPr>
            <p:spPr>
              <a:xfrm flipV="1">
                <a:off x="8595330" y="1986042"/>
                <a:ext cx="247650" cy="111264"/>
              </a:xfrm>
              <a:prstGeom prst="round2SameRect">
                <a:avLst>
                  <a:gd name="adj1" fmla="val 26459"/>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4" name="Rectangle 23"/>
              <p:cNvSpPr/>
              <p:nvPr/>
            </p:nvSpPr>
            <p:spPr>
              <a:xfrm>
                <a:off x="8643922" y="1933499"/>
                <a:ext cx="17904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algn="ctr" defTabSz="929953"/>
                <a:r>
                  <a:rPr lang="en-US" sz="714" dirty="0" smtClean="0">
                    <a:solidFill>
                      <a:prstClr val="black">
                        <a:lumMod val="50000"/>
                        <a:lumOff val="50000"/>
                      </a:prstClr>
                    </a:solidFill>
                    <a:latin typeface="Segoe UI" pitchFamily="34" charset="0"/>
                    <a:ea typeface="Segoe UI" pitchFamily="34" charset="0"/>
                    <a:cs typeface="Segoe UI" pitchFamily="34" charset="0"/>
                    <a:sym typeface="Wingdings 2"/>
                  </a:rPr>
                  <a:t></a:t>
                </a:r>
                <a:endParaRPr lang="en-US" sz="714" dirty="0">
                  <a:solidFill>
                    <a:prstClr val="black">
                      <a:lumMod val="50000"/>
                      <a:lumOff val="50000"/>
                    </a:prstClr>
                  </a:solidFill>
                  <a:latin typeface="Segoe UI" pitchFamily="34" charset="0"/>
                  <a:ea typeface="Segoe UI" pitchFamily="34" charset="0"/>
                  <a:cs typeface="Segoe UI" pitchFamily="34" charset="0"/>
                </a:endParaRPr>
              </a:p>
            </p:txBody>
          </p:sp>
        </p:grpSp>
        <p:pic>
          <p:nvPicPr>
            <p:cNvPr id="19" name="Picture 15" descr="Settings 512x512.png"/>
            <p:cNvPicPr>
              <a:picLocks noChangeAspect="1"/>
            </p:cNvPicPr>
            <p:nvPr/>
          </p:nvPicPr>
          <p:blipFill>
            <a:blip r:embed="rId17" cstate="print">
              <a:duotone>
                <a:prstClr val="black"/>
                <a:schemeClr val="tx1">
                  <a:tint val="45000"/>
                  <a:satMod val="400000"/>
                </a:schemeClr>
              </a:duotone>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716236" y="2236521"/>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33" descr="Rate 512x512.png"/>
            <p:cNvPicPr>
              <a:picLocks noChangeAspect="1"/>
            </p:cNvPicPr>
            <p:nvPr/>
          </p:nvPicPr>
          <p:blipFill>
            <a:blip r:embed="rId19" cstate="print">
              <a:duotone>
                <a:prstClr val="black"/>
                <a:schemeClr val="tx1">
                  <a:tint val="45000"/>
                  <a:satMod val="400000"/>
                </a:schemeClr>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553353" y="2236521"/>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25" descr="Home 512x512.png"/>
            <p:cNvPicPr>
              <a:picLocks noChangeAspect="1"/>
            </p:cNvPicPr>
            <p:nvPr/>
          </p:nvPicPr>
          <p:blipFill>
            <a:blip r:embed="rId21" cstate="print">
              <a:duotone>
                <a:prstClr val="black"/>
                <a:schemeClr val="tx1">
                  <a:tint val="45000"/>
                  <a:satMod val="400000"/>
                </a:schemeClr>
              </a:duotone>
              <a:extLst>
                <a:ext uri="{BEBA8EAE-BF5A-486C-A8C5-ECC9F3942E4B}">
                  <a14:imgProps xmlns:a14="http://schemas.microsoft.com/office/drawing/2010/main">
                    <a14:imgLayer r:embed="rId2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390470" y="2231384"/>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21"/>
            <p:cNvSpPr/>
            <p:nvPr/>
          </p:nvSpPr>
          <p:spPr>
            <a:xfrm>
              <a:off x="277496" y="2387600"/>
              <a:ext cx="8587421" cy="73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25" name="Rectangle 24"/>
          <p:cNvSpPr/>
          <p:nvPr userDrawn="1"/>
        </p:nvSpPr>
        <p:spPr>
          <a:xfrm>
            <a:off x="649264" y="1093367"/>
            <a:ext cx="10762365" cy="473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6" name="Rectangle 25"/>
          <p:cNvSpPr/>
          <p:nvPr userDrawn="1"/>
        </p:nvSpPr>
        <p:spPr>
          <a:xfrm>
            <a:off x="649260" y="1093359"/>
            <a:ext cx="746189" cy="4737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7" name="Rectangle 26"/>
          <p:cNvSpPr/>
          <p:nvPr userDrawn="1"/>
        </p:nvSpPr>
        <p:spPr>
          <a:xfrm>
            <a:off x="649263" y="5830439"/>
            <a:ext cx="10762367"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8" name="Rectangle 27"/>
          <p:cNvSpPr/>
          <p:nvPr userDrawn="1"/>
        </p:nvSpPr>
        <p:spPr>
          <a:xfrm>
            <a:off x="649263" y="880792"/>
            <a:ext cx="10762367" cy="261129"/>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9" name="Rectangle 28"/>
          <p:cNvSpPr/>
          <p:nvPr userDrawn="1"/>
        </p:nvSpPr>
        <p:spPr>
          <a:xfrm>
            <a:off x="10101293" y="901810"/>
            <a:ext cx="936780" cy="2221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algn="r" defTabSz="929953"/>
            <a:r>
              <a:rPr lang="en-US" sz="816" dirty="0" smtClean="0">
                <a:solidFill>
                  <a:prstClr val="white"/>
                </a:solidFill>
                <a:latin typeface="Segoe UI" pitchFamily="34" charset="0"/>
                <a:ea typeface="Segoe UI" pitchFamily="34" charset="0"/>
                <a:cs typeface="Segoe UI" pitchFamily="34" charset="0"/>
              </a:rPr>
              <a:t>Conner Macleod</a:t>
            </a:r>
            <a:endParaRPr lang="en-US" sz="816" dirty="0">
              <a:solidFill>
                <a:prstClr val="white"/>
              </a:solidFill>
              <a:latin typeface="Segoe UI" pitchFamily="34" charset="0"/>
              <a:ea typeface="Segoe UI" pitchFamily="34" charset="0"/>
              <a:cs typeface="Segoe UI" pitchFamily="34" charset="0"/>
            </a:endParaRPr>
          </a:p>
        </p:txBody>
      </p:sp>
      <p:pic>
        <p:nvPicPr>
          <p:cNvPr id="30" name="Picture 3"/>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063402" y="877488"/>
            <a:ext cx="348221" cy="26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userDrawn="1"/>
        </p:nvSpPr>
        <p:spPr>
          <a:xfrm>
            <a:off x="1048417" y="901810"/>
            <a:ext cx="894266" cy="2221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816" dirty="0" smtClean="0">
                <a:solidFill>
                  <a:prstClr val="white"/>
                </a:solidFill>
                <a:latin typeface="Segoe UI" pitchFamily="34" charset="0"/>
                <a:ea typeface="Segoe UI" pitchFamily="34" charset="0"/>
                <a:cs typeface="Segoe UI" pitchFamily="34" charset="0"/>
              </a:rPr>
              <a:t>Windows Azure</a:t>
            </a:r>
            <a:endParaRPr lang="en-US" sz="816" dirty="0">
              <a:solidFill>
                <a:prstClr val="white"/>
              </a:solidFill>
              <a:latin typeface="Segoe UI" pitchFamily="34" charset="0"/>
              <a:ea typeface="Segoe UI" pitchFamily="34" charset="0"/>
              <a:cs typeface="Segoe UI" pitchFamily="34" charset="0"/>
            </a:endParaRPr>
          </a:p>
        </p:txBody>
      </p:sp>
      <p:grpSp>
        <p:nvGrpSpPr>
          <p:cNvPr id="33" name="Group 32"/>
          <p:cNvGrpSpPr/>
          <p:nvPr userDrawn="1"/>
        </p:nvGrpSpPr>
        <p:grpSpPr>
          <a:xfrm>
            <a:off x="850839" y="5900219"/>
            <a:ext cx="793334" cy="317319"/>
            <a:chOff x="633201" y="5785044"/>
            <a:chExt cx="583304" cy="311125"/>
          </a:xfrm>
        </p:grpSpPr>
        <p:sp>
          <p:nvSpPr>
            <p:cNvPr id="34" name="Plus 33"/>
            <p:cNvSpPr/>
            <p:nvPr/>
          </p:nvSpPr>
          <p:spPr>
            <a:xfrm>
              <a:off x="633201" y="5785044"/>
              <a:ext cx="311125" cy="311125"/>
            </a:xfrm>
            <a:prstGeom prst="mathPlus">
              <a:avLst>
                <a:gd name="adj1" fmla="val 168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5" name="Rectangle 34"/>
            <p:cNvSpPr/>
            <p:nvPr/>
          </p:nvSpPr>
          <p:spPr>
            <a:xfrm>
              <a:off x="923252" y="5823812"/>
              <a:ext cx="293253" cy="2335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918" dirty="0" smtClean="0">
                  <a:solidFill>
                    <a:srgbClr val="7ACBF2"/>
                  </a:solidFill>
                  <a:latin typeface="Segoe UI" pitchFamily="34" charset="0"/>
                  <a:ea typeface="Segoe UI" pitchFamily="34" charset="0"/>
                  <a:cs typeface="Segoe UI" pitchFamily="34" charset="0"/>
                </a:rPr>
                <a:t>New</a:t>
              </a:r>
              <a:endParaRPr lang="en-US" sz="918" dirty="0">
                <a:solidFill>
                  <a:srgbClr val="7ACBF2"/>
                </a:solidFill>
                <a:latin typeface="Segoe UI" pitchFamily="34" charset="0"/>
                <a:ea typeface="Segoe UI" pitchFamily="34" charset="0"/>
                <a:cs typeface="Segoe UI" pitchFamily="34" charset="0"/>
              </a:endParaRPr>
            </a:p>
          </p:txBody>
        </p:sp>
      </p:grpSp>
      <p:pic>
        <p:nvPicPr>
          <p:cNvPr id="36" name="Picture 35"/>
          <p:cNvPicPr>
            <a:picLocks noChangeAspect="1"/>
          </p:cNvPicPr>
          <p:nvPr userDrawn="1"/>
        </p:nvPicPr>
        <p:blipFill rotWithShape="1">
          <a:blip r:embed="rId24">
            <a:extLst>
              <a:ext uri="{28A0092B-C50C-407E-A947-70E740481C1C}">
                <a14:useLocalDpi xmlns:a14="http://schemas.microsoft.com/office/drawing/2010/main" val="0"/>
              </a:ext>
            </a:extLst>
          </a:blip>
          <a:srcRect t="78961" b="1407"/>
          <a:stretch/>
        </p:blipFill>
        <p:spPr>
          <a:xfrm>
            <a:off x="10920982" y="5994531"/>
            <a:ext cx="235539" cy="173382"/>
          </a:xfrm>
          <a:prstGeom prst="rect">
            <a:avLst/>
          </a:prstGeom>
        </p:spPr>
      </p:pic>
      <p:pic>
        <p:nvPicPr>
          <p:cNvPr id="37" name="Picture 36"/>
          <p:cNvPicPr>
            <a:picLocks noChangeAspect="1"/>
          </p:cNvPicPr>
          <p:nvPr userDrawn="1"/>
        </p:nvPicPr>
        <p:blipFill rotWithShape="1">
          <a:blip r:embed="rId24">
            <a:extLst>
              <a:ext uri="{28A0092B-C50C-407E-A947-70E740481C1C}">
                <a14:useLocalDpi xmlns:a14="http://schemas.microsoft.com/office/drawing/2010/main" val="0"/>
              </a:ext>
            </a:extLst>
          </a:blip>
          <a:srcRect t="57948" b="22042"/>
          <a:stretch/>
        </p:blipFill>
        <p:spPr>
          <a:xfrm>
            <a:off x="10168363" y="5991041"/>
            <a:ext cx="235539" cy="176716"/>
          </a:xfrm>
          <a:prstGeom prst="rect">
            <a:avLst/>
          </a:prstGeom>
        </p:spPr>
      </p:pic>
      <p:pic>
        <p:nvPicPr>
          <p:cNvPr id="38" name="Picture 37"/>
          <p:cNvPicPr>
            <a:picLocks noChangeAspect="1"/>
          </p:cNvPicPr>
          <p:nvPr userDrawn="1"/>
        </p:nvPicPr>
        <p:blipFill rotWithShape="1">
          <a:blip r:embed="rId24">
            <a:extLst>
              <a:ext uri="{28A0092B-C50C-407E-A947-70E740481C1C}">
                <a14:useLocalDpi xmlns:a14="http://schemas.microsoft.com/office/drawing/2010/main" val="0"/>
              </a:ext>
            </a:extLst>
          </a:blip>
          <a:srcRect t="38683" b="41680"/>
          <a:stretch/>
        </p:blipFill>
        <p:spPr>
          <a:xfrm>
            <a:off x="10544673" y="5994493"/>
            <a:ext cx="235539" cy="173426"/>
          </a:xfrm>
          <a:prstGeom prst="rect">
            <a:avLst/>
          </a:prstGeom>
        </p:spPr>
      </p:pic>
      <p:pic>
        <p:nvPicPr>
          <p:cNvPr id="32" name="Picture 4"/>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807894" y="940786"/>
            <a:ext cx="231447" cy="1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p:cNvPicPr>
          <p:nvPr/>
        </p:nvPicPr>
        <p:blipFill rotWithShape="1">
          <a:blip r:embed="rId26">
            <a:extLst>
              <a:ext uri="{28A0092B-C50C-407E-A947-70E740481C1C}">
                <a14:useLocalDpi xmlns:a14="http://schemas.microsoft.com/office/drawing/2010/main" val="0"/>
              </a:ext>
            </a:extLst>
          </a:blip>
          <a:srcRect l="10233" t="11330" r="84547" b="82791"/>
          <a:stretch/>
        </p:blipFill>
        <p:spPr>
          <a:xfrm>
            <a:off x="824995" y="1750460"/>
            <a:ext cx="449666" cy="339878"/>
          </a:xfrm>
          <a:prstGeom prst="rect">
            <a:avLst/>
          </a:prstGeom>
        </p:spPr>
      </p:pic>
      <p:pic>
        <p:nvPicPr>
          <p:cNvPr id="45" name="Picture 44"/>
          <p:cNvPicPr>
            <a:picLocks noChangeAspect="1"/>
          </p:cNvPicPr>
          <p:nvPr/>
        </p:nvPicPr>
        <p:blipFill rotWithShape="1">
          <a:blip r:embed="rId26">
            <a:extLst>
              <a:ext uri="{28A0092B-C50C-407E-A947-70E740481C1C}">
                <a14:useLocalDpi xmlns:a14="http://schemas.microsoft.com/office/drawing/2010/main" val="0"/>
              </a:ext>
            </a:extLst>
          </a:blip>
          <a:srcRect l="10233" t="23037" r="84547" b="71189"/>
          <a:stretch/>
        </p:blipFill>
        <p:spPr>
          <a:xfrm>
            <a:off x="824995" y="2185988"/>
            <a:ext cx="449666" cy="333828"/>
          </a:xfrm>
          <a:prstGeom prst="rect">
            <a:avLst/>
          </a:prstGeom>
        </p:spPr>
      </p:pic>
      <p:pic>
        <p:nvPicPr>
          <p:cNvPr id="48" name="Picture 47"/>
          <p:cNvPicPr>
            <a:picLocks noChangeAspect="1"/>
          </p:cNvPicPr>
          <p:nvPr/>
        </p:nvPicPr>
        <p:blipFill rotWithShape="1">
          <a:blip r:embed="rId26">
            <a:extLst>
              <a:ext uri="{28A0092B-C50C-407E-A947-70E740481C1C}">
                <a14:useLocalDpi xmlns:a14="http://schemas.microsoft.com/office/drawing/2010/main" val="0"/>
              </a:ext>
            </a:extLst>
          </a:blip>
          <a:srcRect l="10233" t="34839" r="84547" b="59732"/>
          <a:stretch/>
        </p:blipFill>
        <p:spPr>
          <a:xfrm>
            <a:off x="824995" y="2626990"/>
            <a:ext cx="449666" cy="313905"/>
          </a:xfrm>
          <a:prstGeom prst="rect">
            <a:avLst/>
          </a:prstGeom>
        </p:spPr>
      </p:pic>
      <p:pic>
        <p:nvPicPr>
          <p:cNvPr id="51" name="Picture 50"/>
          <p:cNvPicPr>
            <a:picLocks noChangeAspect="1"/>
          </p:cNvPicPr>
          <p:nvPr/>
        </p:nvPicPr>
        <p:blipFill rotWithShape="1">
          <a:blip r:embed="rId26">
            <a:extLst>
              <a:ext uri="{28A0092B-C50C-407E-A947-70E740481C1C}">
                <a14:useLocalDpi xmlns:a14="http://schemas.microsoft.com/office/drawing/2010/main" val="0"/>
              </a:ext>
            </a:extLst>
          </a:blip>
          <a:srcRect l="10233" t="46884" r="84547" b="48381"/>
          <a:stretch/>
        </p:blipFill>
        <p:spPr>
          <a:xfrm>
            <a:off x="824995" y="3063225"/>
            <a:ext cx="449666" cy="273753"/>
          </a:xfrm>
          <a:prstGeom prst="rect">
            <a:avLst/>
          </a:prstGeom>
        </p:spPr>
      </p:pic>
      <p:pic>
        <p:nvPicPr>
          <p:cNvPr id="54" name="Picture 53"/>
          <p:cNvPicPr>
            <a:picLocks noChangeAspect="1"/>
          </p:cNvPicPr>
          <p:nvPr/>
        </p:nvPicPr>
        <p:blipFill rotWithShape="1">
          <a:blip r:embed="rId26">
            <a:extLst>
              <a:ext uri="{28A0092B-C50C-407E-A947-70E740481C1C}">
                <a14:useLocalDpi xmlns:a14="http://schemas.microsoft.com/office/drawing/2010/main" val="0"/>
              </a:ext>
            </a:extLst>
          </a:blip>
          <a:srcRect l="10233" t="58476" r="84547" b="35733"/>
          <a:stretch/>
        </p:blipFill>
        <p:spPr>
          <a:xfrm>
            <a:off x="824995" y="3479721"/>
            <a:ext cx="449666" cy="334810"/>
          </a:xfrm>
          <a:prstGeom prst="rect">
            <a:avLst/>
          </a:prstGeom>
        </p:spPr>
      </p:pic>
      <p:pic>
        <p:nvPicPr>
          <p:cNvPr id="57" name="Picture 56"/>
          <p:cNvPicPr>
            <a:picLocks noChangeAspect="1"/>
          </p:cNvPicPr>
          <p:nvPr/>
        </p:nvPicPr>
        <p:blipFill rotWithShape="1">
          <a:blip r:embed="rId26">
            <a:extLst>
              <a:ext uri="{28A0092B-C50C-407E-A947-70E740481C1C}">
                <a14:useLocalDpi xmlns:a14="http://schemas.microsoft.com/office/drawing/2010/main" val="0"/>
              </a:ext>
            </a:extLst>
          </a:blip>
          <a:srcRect l="10233" t="70465" r="84547" b="24494"/>
          <a:stretch/>
        </p:blipFill>
        <p:spPr>
          <a:xfrm>
            <a:off x="824995" y="3933909"/>
            <a:ext cx="449666" cy="291438"/>
          </a:xfrm>
          <a:prstGeom prst="rect">
            <a:avLst/>
          </a:prstGeom>
        </p:spPr>
      </p:pic>
      <p:pic>
        <p:nvPicPr>
          <p:cNvPr id="60" name="Picture 59"/>
          <p:cNvPicPr>
            <a:picLocks noChangeAspect="1"/>
          </p:cNvPicPr>
          <p:nvPr/>
        </p:nvPicPr>
        <p:blipFill rotWithShape="1">
          <a:blip r:embed="rId26">
            <a:extLst>
              <a:ext uri="{28A0092B-C50C-407E-A947-70E740481C1C}">
                <a14:useLocalDpi xmlns:a14="http://schemas.microsoft.com/office/drawing/2010/main" val="0"/>
              </a:ext>
            </a:extLst>
          </a:blip>
          <a:srcRect l="10233" t="82127" r="84547" b="12496"/>
          <a:stretch/>
        </p:blipFill>
        <p:spPr>
          <a:xfrm>
            <a:off x="824995" y="4356910"/>
            <a:ext cx="449666" cy="310867"/>
          </a:xfrm>
          <a:prstGeom prst="rect">
            <a:avLst/>
          </a:prstGeom>
        </p:spPr>
      </p:pic>
      <p:sp>
        <p:nvSpPr>
          <p:cNvPr id="43" name="Rectangle 42"/>
          <p:cNvSpPr/>
          <p:nvPr userDrawn="1"/>
        </p:nvSpPr>
        <p:spPr>
          <a:xfrm>
            <a:off x="1395447" y="1141921"/>
            <a:ext cx="12436" cy="46885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8" name="Rectangle 67"/>
          <p:cNvSpPr/>
          <p:nvPr userDrawn="1"/>
        </p:nvSpPr>
        <p:spPr>
          <a:xfrm>
            <a:off x="3288351" y="1141921"/>
            <a:ext cx="12436" cy="46885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9" name="Oval 68"/>
          <p:cNvSpPr>
            <a:spLocks noChangeAspect="1"/>
          </p:cNvSpPr>
          <p:nvPr userDrawn="1"/>
        </p:nvSpPr>
        <p:spPr>
          <a:xfrm>
            <a:off x="1627872" y="1268852"/>
            <a:ext cx="228573" cy="17140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sym typeface="Wingdings 3"/>
              </a:rPr>
              <a:t></a:t>
            </a:r>
            <a:endParaRPr lang="en-US" sz="816" dirty="0">
              <a:solidFill>
                <a:prstClr val="white">
                  <a:lumMod val="50000"/>
                </a:prstClr>
              </a:solidFill>
              <a:latin typeface="Segoe UI Light" pitchFamily="34" charset="0"/>
            </a:endParaRPr>
          </a:p>
        </p:txBody>
      </p:sp>
      <p:sp>
        <p:nvSpPr>
          <p:cNvPr id="44" name="Rectangle 43"/>
          <p:cNvSpPr/>
          <p:nvPr userDrawn="1"/>
        </p:nvSpPr>
        <p:spPr>
          <a:xfrm>
            <a:off x="10920982" y="784129"/>
            <a:ext cx="490646" cy="96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216822653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Lst>
  <p:timing>
    <p:tnLst>
      <p:par>
        <p:cTn id="1" dur="indefinite" restart="never" nodeType="tmRoot"/>
      </p:par>
    </p:tnLst>
  </p:timing>
  <p:txStyles>
    <p:titleStyle>
      <a:lvl1pPr algn="l" defTabSz="929953" rtl="0" eaLnBrk="1" latinLnBrk="0" hangingPunct="1">
        <a:spcBef>
          <a:spcPct val="0"/>
        </a:spcBef>
        <a:buNone/>
        <a:defRPr sz="4488" b="1" kern="1200" cap="all" baseline="0">
          <a:solidFill>
            <a:schemeClr val="bg1"/>
          </a:solidFill>
          <a:latin typeface="+mj-lt"/>
          <a:ea typeface="+mj-ea"/>
          <a:cs typeface="+mj-cs"/>
        </a:defRPr>
      </a:lvl1pPr>
    </p:titleStyle>
    <p:bodyStyle>
      <a:lvl1pPr marL="348741" indent="-348741" algn="l" defTabSz="929953" rtl="0" eaLnBrk="1" latinLnBrk="0" hangingPunct="1">
        <a:spcBef>
          <a:spcPct val="20000"/>
        </a:spcBef>
        <a:buFont typeface="Arial" pitchFamily="34" charset="0"/>
        <a:buChar char="•"/>
        <a:defRPr sz="3264" kern="1200">
          <a:solidFill>
            <a:schemeClr val="bg1"/>
          </a:solidFill>
          <a:latin typeface="+mn-lt"/>
          <a:ea typeface="+mn-ea"/>
          <a:cs typeface="+mn-cs"/>
        </a:defRPr>
      </a:lvl1pPr>
      <a:lvl2pPr marL="755587" indent="-290614" algn="l" defTabSz="929953" rtl="0" eaLnBrk="1" latinLnBrk="0" hangingPunct="1">
        <a:spcBef>
          <a:spcPct val="20000"/>
        </a:spcBef>
        <a:buFont typeface="Arial" pitchFamily="34" charset="0"/>
        <a:buChar char="–"/>
        <a:defRPr sz="2856" kern="1200">
          <a:solidFill>
            <a:schemeClr val="bg1"/>
          </a:solidFill>
          <a:latin typeface="+mn-lt"/>
          <a:ea typeface="+mn-ea"/>
          <a:cs typeface="+mn-cs"/>
        </a:defRPr>
      </a:lvl2pPr>
      <a:lvl3pPr marL="1162437" indent="-232492" algn="l" defTabSz="929953" rtl="0" eaLnBrk="1" latinLnBrk="0" hangingPunct="1">
        <a:spcBef>
          <a:spcPct val="20000"/>
        </a:spcBef>
        <a:buFont typeface="Arial" pitchFamily="34" charset="0"/>
        <a:buChar char="•"/>
        <a:defRPr sz="2448" kern="1200">
          <a:solidFill>
            <a:schemeClr val="bg1"/>
          </a:solidFill>
          <a:latin typeface="+mn-lt"/>
          <a:ea typeface="+mn-ea"/>
          <a:cs typeface="+mn-cs"/>
        </a:defRPr>
      </a:lvl3pPr>
      <a:lvl4pPr marL="1627417" indent="-232492" algn="l" defTabSz="929953" rtl="0" eaLnBrk="1" latinLnBrk="0" hangingPunct="1">
        <a:spcBef>
          <a:spcPct val="20000"/>
        </a:spcBef>
        <a:buFont typeface="Arial" pitchFamily="34" charset="0"/>
        <a:buChar char="–"/>
        <a:defRPr sz="2040" kern="1200">
          <a:solidFill>
            <a:schemeClr val="bg1"/>
          </a:solidFill>
          <a:latin typeface="+mn-lt"/>
          <a:ea typeface="+mn-ea"/>
          <a:cs typeface="+mn-cs"/>
        </a:defRPr>
      </a:lvl4pPr>
      <a:lvl5pPr marL="2092396" indent="-232492" algn="l" defTabSz="929953" rtl="0" eaLnBrk="1" latinLnBrk="0" hangingPunct="1">
        <a:spcBef>
          <a:spcPct val="20000"/>
        </a:spcBef>
        <a:buFont typeface="Arial" pitchFamily="34" charset="0"/>
        <a:buChar char="»"/>
        <a:defRPr sz="2040" kern="1200">
          <a:solidFill>
            <a:schemeClr val="bg1"/>
          </a:solidFill>
          <a:latin typeface="+mn-lt"/>
          <a:ea typeface="+mn-ea"/>
          <a:cs typeface="+mn-cs"/>
        </a:defRPr>
      </a:lvl5pPr>
      <a:lvl6pPr marL="2557369"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2351"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87323"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52292"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29953" rtl="0" eaLnBrk="1" latinLnBrk="0" hangingPunct="1">
        <a:defRPr sz="1836" kern="1200">
          <a:solidFill>
            <a:schemeClr val="tx1"/>
          </a:solidFill>
          <a:latin typeface="+mn-lt"/>
          <a:ea typeface="+mn-ea"/>
          <a:cs typeface="+mn-cs"/>
        </a:defRPr>
      </a:lvl1pPr>
      <a:lvl2pPr marL="464974" algn="l" defTabSz="929953" rtl="0" eaLnBrk="1" latinLnBrk="0" hangingPunct="1">
        <a:defRPr sz="1836" kern="1200">
          <a:solidFill>
            <a:schemeClr val="tx1"/>
          </a:solidFill>
          <a:latin typeface="+mn-lt"/>
          <a:ea typeface="+mn-ea"/>
          <a:cs typeface="+mn-cs"/>
        </a:defRPr>
      </a:lvl2pPr>
      <a:lvl3pPr marL="929953" algn="l" defTabSz="929953" rtl="0" eaLnBrk="1" latinLnBrk="0" hangingPunct="1">
        <a:defRPr sz="1836" kern="1200">
          <a:solidFill>
            <a:schemeClr val="tx1"/>
          </a:solidFill>
          <a:latin typeface="+mn-lt"/>
          <a:ea typeface="+mn-ea"/>
          <a:cs typeface="+mn-cs"/>
        </a:defRPr>
      </a:lvl3pPr>
      <a:lvl4pPr marL="1394929" algn="l" defTabSz="929953" rtl="0" eaLnBrk="1" latinLnBrk="0" hangingPunct="1">
        <a:defRPr sz="1836" kern="1200">
          <a:solidFill>
            <a:schemeClr val="tx1"/>
          </a:solidFill>
          <a:latin typeface="+mn-lt"/>
          <a:ea typeface="+mn-ea"/>
          <a:cs typeface="+mn-cs"/>
        </a:defRPr>
      </a:lvl4pPr>
      <a:lvl5pPr marL="1859903" algn="l" defTabSz="929953" rtl="0" eaLnBrk="1" latinLnBrk="0" hangingPunct="1">
        <a:defRPr sz="1836" kern="1200">
          <a:solidFill>
            <a:schemeClr val="tx1"/>
          </a:solidFill>
          <a:latin typeface="+mn-lt"/>
          <a:ea typeface="+mn-ea"/>
          <a:cs typeface="+mn-cs"/>
        </a:defRPr>
      </a:lvl5pPr>
      <a:lvl6pPr marL="2324877" algn="l" defTabSz="929953" rtl="0" eaLnBrk="1" latinLnBrk="0" hangingPunct="1">
        <a:defRPr sz="1836" kern="1200">
          <a:solidFill>
            <a:schemeClr val="tx1"/>
          </a:solidFill>
          <a:latin typeface="+mn-lt"/>
          <a:ea typeface="+mn-ea"/>
          <a:cs typeface="+mn-cs"/>
        </a:defRPr>
      </a:lvl6pPr>
      <a:lvl7pPr marL="2789859" algn="l" defTabSz="929953" rtl="0" eaLnBrk="1" latinLnBrk="0" hangingPunct="1">
        <a:defRPr sz="1836" kern="1200">
          <a:solidFill>
            <a:schemeClr val="tx1"/>
          </a:solidFill>
          <a:latin typeface="+mn-lt"/>
          <a:ea typeface="+mn-ea"/>
          <a:cs typeface="+mn-cs"/>
        </a:defRPr>
      </a:lvl7pPr>
      <a:lvl8pPr marL="3254830" algn="l" defTabSz="929953" rtl="0" eaLnBrk="1" latinLnBrk="0" hangingPunct="1">
        <a:defRPr sz="1836" kern="1200">
          <a:solidFill>
            <a:schemeClr val="tx1"/>
          </a:solidFill>
          <a:latin typeface="+mn-lt"/>
          <a:ea typeface="+mn-ea"/>
          <a:cs typeface="+mn-cs"/>
        </a:defRPr>
      </a:lvl8pPr>
      <a:lvl9pPr marL="3719813" algn="l" defTabSz="929953"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9600">
              <a:srgbClr val="29262F"/>
            </a:gs>
            <a:gs pos="0">
              <a:srgbClr val="1F1F1F"/>
            </a:gs>
            <a:gs pos="100000">
              <a:srgbClr val="292137"/>
            </a:gs>
          </a:gsLst>
          <a:lin ang="8100000" scaled="1"/>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315229" y="417651"/>
            <a:ext cx="11803858" cy="5922851"/>
            <a:chOff x="231774" y="1933499"/>
            <a:chExt cx="8678864" cy="5807244"/>
          </a:xfrm>
        </p:grpSpPr>
        <p:pic>
          <p:nvPicPr>
            <p:cNvPr id="8" name="Picture 2" descr="C:\Users\sdanton\Desktop\Portal2\Portal2\images\wallpaper.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6216" y="2334353"/>
              <a:ext cx="8650224" cy="5406390"/>
            </a:xfrm>
            <a:prstGeom prst="rect">
              <a:avLst/>
            </a:prstGeom>
            <a:noFill/>
            <a:extLst>
              <a:ext uri="{909E8E84-426E-40DD-AFC4-6F175D3DCCD1}">
                <a14:hiddenFill xmlns:a14="http://schemas.microsoft.com/office/drawing/2010/main">
                  <a:solidFill>
                    <a:srgbClr val="FFFFFF"/>
                  </a:solidFill>
                </a14:hiddenFill>
              </a:ext>
            </a:extLst>
          </p:spPr>
        </p:pic>
        <p:sp>
          <p:nvSpPr>
            <p:cNvPr id="9" name="Round Same Side Corner Rectangle 8"/>
            <p:cNvSpPr/>
            <p:nvPr/>
          </p:nvSpPr>
          <p:spPr>
            <a:xfrm>
              <a:off x="231775" y="1984690"/>
              <a:ext cx="8678863" cy="402910"/>
            </a:xfrm>
            <a:prstGeom prst="round2SameRect">
              <a:avLst>
                <a:gd name="adj1" fmla="val 11939"/>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0" name="Round Same Side Corner Rectangle 9"/>
            <p:cNvSpPr/>
            <p:nvPr/>
          </p:nvSpPr>
          <p:spPr>
            <a:xfrm rot="16200000" flipH="1">
              <a:off x="-2620171" y="4836637"/>
              <a:ext cx="5749613" cy="4572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1" name="Round Same Side Corner Rectangle 10"/>
            <p:cNvSpPr/>
            <p:nvPr/>
          </p:nvSpPr>
          <p:spPr>
            <a:xfrm rot="5400000">
              <a:off x="6012971" y="4836639"/>
              <a:ext cx="5749613" cy="4572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2" name="Round Same Side Corner Rectangle 11"/>
            <p:cNvSpPr/>
            <p:nvPr/>
          </p:nvSpPr>
          <p:spPr>
            <a:xfrm rot="10800000">
              <a:off x="231774" y="7688581"/>
              <a:ext cx="8678863" cy="4572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3" name="Oval 12"/>
            <p:cNvSpPr>
              <a:spLocks noChangeAspect="1"/>
            </p:cNvSpPr>
            <p:nvPr/>
          </p:nvSpPr>
          <p:spPr>
            <a:xfrm>
              <a:off x="314029" y="2101222"/>
              <a:ext cx="326685" cy="3266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r>
                <a:rPr lang="en-US" sz="1428" dirty="0" smtClean="0">
                  <a:solidFill>
                    <a:prstClr val="white"/>
                  </a:solidFill>
                  <a:sym typeface="Wingdings 3"/>
                </a:rPr>
                <a:t></a:t>
              </a:r>
              <a:endParaRPr lang="en-US" sz="1428" dirty="0">
                <a:solidFill>
                  <a:prstClr val="white"/>
                </a:solidFill>
              </a:endParaRPr>
            </a:p>
          </p:txBody>
        </p:sp>
        <p:sp>
          <p:nvSpPr>
            <p:cNvPr id="14" name="Oval 13"/>
            <p:cNvSpPr>
              <a:spLocks noChangeAspect="1"/>
            </p:cNvSpPr>
            <p:nvPr/>
          </p:nvSpPr>
          <p:spPr>
            <a:xfrm>
              <a:off x="671471" y="2172362"/>
              <a:ext cx="184405" cy="18440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r>
                <a:rPr lang="en-US" sz="918" dirty="0" smtClean="0">
                  <a:solidFill>
                    <a:prstClr val="white"/>
                  </a:solidFill>
                  <a:sym typeface="Wingdings 3"/>
                </a:rPr>
                <a:t></a:t>
              </a:r>
              <a:endParaRPr lang="en-US" sz="918" dirty="0">
                <a:solidFill>
                  <a:prstClr val="white"/>
                </a:solidFill>
              </a:endParaRPr>
            </a:p>
          </p:txBody>
        </p:sp>
        <p:sp>
          <p:nvSpPr>
            <p:cNvPr id="15" name="Rectangle 14"/>
            <p:cNvSpPr/>
            <p:nvPr/>
          </p:nvSpPr>
          <p:spPr>
            <a:xfrm>
              <a:off x="919154" y="2191412"/>
              <a:ext cx="2914650" cy="146304"/>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16" name="Rectangle 15"/>
            <p:cNvSpPr/>
            <p:nvPr/>
          </p:nvSpPr>
          <p:spPr>
            <a:xfrm>
              <a:off x="3929054" y="2191412"/>
              <a:ext cx="1171584" cy="1961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4008" rtlCol="0" anchor="ctr"/>
            <a:lstStyle/>
            <a:p>
              <a:pPr defTabSz="929953"/>
              <a:r>
                <a:rPr lang="en-US" sz="816" dirty="0" smtClean="0">
                  <a:solidFill>
                    <a:prstClr val="white">
                      <a:lumMod val="50000"/>
                    </a:prstClr>
                  </a:solidFill>
                  <a:latin typeface="Segoe UI" pitchFamily="34" charset="0"/>
                  <a:ea typeface="Segoe UI" pitchFamily="34" charset="0"/>
                  <a:cs typeface="Segoe UI" pitchFamily="34" charset="0"/>
                </a:rPr>
                <a:t>Windows Azure</a:t>
              </a:r>
              <a:endParaRPr lang="en-US" sz="816" dirty="0">
                <a:solidFill>
                  <a:prstClr val="white">
                    <a:lumMod val="50000"/>
                  </a:prstClr>
                </a:solidFill>
                <a:latin typeface="Segoe UI" pitchFamily="34" charset="0"/>
                <a:ea typeface="Segoe UI" pitchFamily="34" charset="0"/>
                <a:cs typeface="Segoe UI" pitchFamily="34" charset="0"/>
              </a:endParaRPr>
            </a:p>
          </p:txBody>
        </p:sp>
        <p:sp>
          <p:nvSpPr>
            <p:cNvPr id="17" name="Rectangle 16"/>
            <p:cNvSpPr/>
            <p:nvPr/>
          </p:nvSpPr>
          <p:spPr>
            <a:xfrm>
              <a:off x="4891084" y="2172711"/>
              <a:ext cx="195871" cy="2335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918" dirty="0" smtClean="0">
                  <a:solidFill>
                    <a:prstClr val="white">
                      <a:lumMod val="50000"/>
                    </a:prstClr>
                  </a:solidFill>
                  <a:latin typeface="Segoe UI" pitchFamily="34" charset="0"/>
                  <a:ea typeface="Segoe UI" pitchFamily="34" charset="0"/>
                  <a:cs typeface="Segoe UI" pitchFamily="34" charset="0"/>
                  <a:sym typeface="Wingdings 2"/>
                </a:rPr>
                <a:t></a:t>
              </a:r>
              <a:endParaRPr lang="en-US" sz="918" dirty="0">
                <a:solidFill>
                  <a:prstClr val="white">
                    <a:lumMod val="50000"/>
                  </a:prstClr>
                </a:solidFill>
                <a:latin typeface="Segoe UI" pitchFamily="34" charset="0"/>
                <a:ea typeface="Segoe UI" pitchFamily="34" charset="0"/>
                <a:cs typeface="Segoe UI" pitchFamily="34" charset="0"/>
              </a:endParaRPr>
            </a:p>
          </p:txBody>
        </p:sp>
        <p:grpSp>
          <p:nvGrpSpPr>
            <p:cNvPr id="18" name="Group 17"/>
            <p:cNvGrpSpPr/>
            <p:nvPr/>
          </p:nvGrpSpPr>
          <p:grpSpPr>
            <a:xfrm>
              <a:off x="8595330" y="1933499"/>
              <a:ext cx="247650" cy="202235"/>
              <a:chOff x="8595330" y="1933499"/>
              <a:chExt cx="247650" cy="202235"/>
            </a:xfrm>
          </p:grpSpPr>
          <p:sp>
            <p:nvSpPr>
              <p:cNvPr id="23" name="Round Same Side Corner Rectangle 22"/>
              <p:cNvSpPr/>
              <p:nvPr/>
            </p:nvSpPr>
            <p:spPr>
              <a:xfrm flipV="1">
                <a:off x="8595330" y="1986042"/>
                <a:ext cx="247650" cy="111264"/>
              </a:xfrm>
              <a:prstGeom prst="round2SameRect">
                <a:avLst>
                  <a:gd name="adj1" fmla="val 26459"/>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24" name="Rectangle 23"/>
              <p:cNvSpPr/>
              <p:nvPr/>
            </p:nvSpPr>
            <p:spPr>
              <a:xfrm>
                <a:off x="8643922" y="1933499"/>
                <a:ext cx="179040" cy="2022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algn="ctr" defTabSz="929953"/>
                <a:r>
                  <a:rPr lang="en-US" sz="714" dirty="0" smtClean="0">
                    <a:solidFill>
                      <a:prstClr val="black">
                        <a:lumMod val="50000"/>
                        <a:lumOff val="50000"/>
                      </a:prstClr>
                    </a:solidFill>
                    <a:latin typeface="Segoe UI" pitchFamily="34" charset="0"/>
                    <a:ea typeface="Segoe UI" pitchFamily="34" charset="0"/>
                    <a:cs typeface="Segoe UI" pitchFamily="34" charset="0"/>
                    <a:sym typeface="Wingdings 2"/>
                  </a:rPr>
                  <a:t></a:t>
                </a:r>
                <a:endParaRPr lang="en-US" sz="714" dirty="0">
                  <a:solidFill>
                    <a:prstClr val="black">
                      <a:lumMod val="50000"/>
                      <a:lumOff val="50000"/>
                    </a:prstClr>
                  </a:solidFill>
                  <a:latin typeface="Segoe UI" pitchFamily="34" charset="0"/>
                  <a:ea typeface="Segoe UI" pitchFamily="34" charset="0"/>
                  <a:cs typeface="Segoe UI" pitchFamily="34" charset="0"/>
                </a:endParaRPr>
              </a:p>
            </p:txBody>
          </p:sp>
        </p:grpSp>
        <p:pic>
          <p:nvPicPr>
            <p:cNvPr id="19" name="Picture 15" descr="Settings 512x512.png"/>
            <p:cNvPicPr>
              <a:picLocks noChangeAspect="1"/>
            </p:cNvPicPr>
            <p:nvPr/>
          </p:nvPicPr>
          <p:blipFill>
            <a:blip r:embed="rId17" cstate="print">
              <a:duotone>
                <a:prstClr val="black"/>
                <a:schemeClr val="tx1">
                  <a:tint val="45000"/>
                  <a:satMod val="400000"/>
                </a:schemeClr>
              </a:duotone>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716236" y="2236521"/>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33" descr="Rate 512x512.png"/>
            <p:cNvPicPr>
              <a:picLocks noChangeAspect="1"/>
            </p:cNvPicPr>
            <p:nvPr/>
          </p:nvPicPr>
          <p:blipFill>
            <a:blip r:embed="rId19" cstate="print">
              <a:duotone>
                <a:prstClr val="black"/>
                <a:schemeClr val="tx1">
                  <a:tint val="45000"/>
                  <a:satMod val="400000"/>
                </a:schemeClr>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553353" y="2236521"/>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25" descr="Home 512x512.png"/>
            <p:cNvPicPr>
              <a:picLocks noChangeAspect="1"/>
            </p:cNvPicPr>
            <p:nvPr/>
          </p:nvPicPr>
          <p:blipFill>
            <a:blip r:embed="rId21" cstate="print">
              <a:duotone>
                <a:prstClr val="black"/>
                <a:schemeClr val="tx1">
                  <a:tint val="45000"/>
                  <a:satMod val="400000"/>
                </a:schemeClr>
              </a:duotone>
              <a:extLst>
                <a:ext uri="{BEBA8EAE-BF5A-486C-A8C5-ECC9F3942E4B}">
                  <a14:imgProps xmlns:a14="http://schemas.microsoft.com/office/drawing/2010/main">
                    <a14:imgLayer r:embed="rId2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390470" y="2231384"/>
              <a:ext cx="122862" cy="12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21"/>
            <p:cNvSpPr/>
            <p:nvPr/>
          </p:nvSpPr>
          <p:spPr>
            <a:xfrm>
              <a:off x="277496" y="2387600"/>
              <a:ext cx="8587421" cy="73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grpSp>
      <p:sp>
        <p:nvSpPr>
          <p:cNvPr id="25" name="Rectangle 24"/>
          <p:cNvSpPr/>
          <p:nvPr userDrawn="1"/>
        </p:nvSpPr>
        <p:spPr>
          <a:xfrm>
            <a:off x="649260" y="1093362"/>
            <a:ext cx="10762365" cy="473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6" name="Rectangle 25"/>
          <p:cNvSpPr/>
          <p:nvPr userDrawn="1"/>
        </p:nvSpPr>
        <p:spPr>
          <a:xfrm>
            <a:off x="649260" y="1093359"/>
            <a:ext cx="746189" cy="4737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7" name="Rectangle 26"/>
          <p:cNvSpPr/>
          <p:nvPr userDrawn="1"/>
        </p:nvSpPr>
        <p:spPr>
          <a:xfrm>
            <a:off x="649259" y="5830439"/>
            <a:ext cx="10762367" cy="456865"/>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8" name="Rectangle 27"/>
          <p:cNvSpPr/>
          <p:nvPr userDrawn="1"/>
        </p:nvSpPr>
        <p:spPr>
          <a:xfrm>
            <a:off x="649259" y="880792"/>
            <a:ext cx="10762367" cy="261129"/>
          </a:xfrm>
          <a:prstGeom prst="rect">
            <a:avLst/>
          </a:prstGeom>
          <a:solidFill>
            <a:srgbClr val="3C454F"/>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29" name="Rectangle 28"/>
          <p:cNvSpPr/>
          <p:nvPr userDrawn="1"/>
        </p:nvSpPr>
        <p:spPr>
          <a:xfrm>
            <a:off x="10101291" y="901810"/>
            <a:ext cx="936780" cy="2221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algn="r" defTabSz="929953"/>
            <a:r>
              <a:rPr lang="en-US" sz="816" dirty="0" smtClean="0">
                <a:solidFill>
                  <a:prstClr val="white"/>
                </a:solidFill>
                <a:latin typeface="Segoe UI" pitchFamily="34" charset="0"/>
                <a:ea typeface="Segoe UI" pitchFamily="34" charset="0"/>
                <a:cs typeface="Segoe UI" pitchFamily="34" charset="0"/>
              </a:rPr>
              <a:t>Conner Macleod</a:t>
            </a:r>
            <a:endParaRPr lang="en-US" sz="816" dirty="0">
              <a:solidFill>
                <a:prstClr val="white"/>
              </a:solidFill>
              <a:latin typeface="Segoe UI" pitchFamily="34" charset="0"/>
              <a:ea typeface="Segoe UI" pitchFamily="34" charset="0"/>
              <a:cs typeface="Segoe UI" pitchFamily="34" charset="0"/>
            </a:endParaRPr>
          </a:p>
        </p:txBody>
      </p:sp>
      <p:pic>
        <p:nvPicPr>
          <p:cNvPr id="30" name="Picture 3"/>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063402" y="877488"/>
            <a:ext cx="348221" cy="26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userDrawn="1"/>
        </p:nvSpPr>
        <p:spPr>
          <a:xfrm>
            <a:off x="1048415" y="901810"/>
            <a:ext cx="894266" cy="2221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5270" tIns="46620" rIns="93244" bIns="46620" rtlCol="0" anchor="ctr">
            <a:spAutoFit/>
          </a:bodyPr>
          <a:lstStyle/>
          <a:p>
            <a:pPr defTabSz="929953"/>
            <a:r>
              <a:rPr lang="en-US" sz="816" dirty="0" smtClean="0">
                <a:solidFill>
                  <a:prstClr val="white"/>
                </a:solidFill>
                <a:latin typeface="Segoe UI" pitchFamily="34" charset="0"/>
                <a:ea typeface="Segoe UI" pitchFamily="34" charset="0"/>
                <a:cs typeface="Segoe UI" pitchFamily="34" charset="0"/>
              </a:rPr>
              <a:t>Windows Azure</a:t>
            </a:r>
            <a:endParaRPr lang="en-US" sz="816" dirty="0">
              <a:solidFill>
                <a:prstClr val="white"/>
              </a:solidFill>
              <a:latin typeface="Segoe UI" pitchFamily="34" charset="0"/>
              <a:ea typeface="Segoe UI" pitchFamily="34" charset="0"/>
              <a:cs typeface="Segoe UI" pitchFamily="34" charset="0"/>
            </a:endParaRPr>
          </a:p>
        </p:txBody>
      </p:sp>
      <p:grpSp>
        <p:nvGrpSpPr>
          <p:cNvPr id="33" name="Group 32"/>
          <p:cNvGrpSpPr/>
          <p:nvPr userDrawn="1"/>
        </p:nvGrpSpPr>
        <p:grpSpPr>
          <a:xfrm>
            <a:off x="850837" y="5900213"/>
            <a:ext cx="793334" cy="317319"/>
            <a:chOff x="633201" y="5785044"/>
            <a:chExt cx="583304" cy="311125"/>
          </a:xfrm>
        </p:grpSpPr>
        <p:sp>
          <p:nvSpPr>
            <p:cNvPr id="34" name="Plus 33"/>
            <p:cNvSpPr/>
            <p:nvPr/>
          </p:nvSpPr>
          <p:spPr>
            <a:xfrm>
              <a:off x="633201" y="5785044"/>
              <a:ext cx="311125" cy="311125"/>
            </a:xfrm>
            <a:prstGeom prst="mathPlus">
              <a:avLst>
                <a:gd name="adj1" fmla="val 168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953"/>
              <a:endParaRPr lang="en-US" sz="1836">
                <a:solidFill>
                  <a:prstClr val="white"/>
                </a:solidFill>
              </a:endParaRPr>
            </a:p>
          </p:txBody>
        </p:sp>
        <p:sp>
          <p:nvSpPr>
            <p:cNvPr id="35" name="Rectangle 34"/>
            <p:cNvSpPr/>
            <p:nvPr/>
          </p:nvSpPr>
          <p:spPr>
            <a:xfrm>
              <a:off x="923252" y="5823812"/>
              <a:ext cx="293253" cy="2335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64008" rtlCol="0" anchor="ctr">
              <a:spAutoFit/>
            </a:bodyPr>
            <a:lstStyle/>
            <a:p>
              <a:pPr defTabSz="929953"/>
              <a:r>
                <a:rPr lang="en-US" sz="918" dirty="0" smtClean="0">
                  <a:solidFill>
                    <a:srgbClr val="7ACBF2"/>
                  </a:solidFill>
                  <a:latin typeface="Segoe UI" pitchFamily="34" charset="0"/>
                  <a:ea typeface="Segoe UI" pitchFamily="34" charset="0"/>
                  <a:cs typeface="Segoe UI" pitchFamily="34" charset="0"/>
                </a:rPr>
                <a:t>New</a:t>
              </a:r>
              <a:endParaRPr lang="en-US" sz="918" dirty="0">
                <a:solidFill>
                  <a:srgbClr val="7ACBF2"/>
                </a:solidFill>
                <a:latin typeface="Segoe UI" pitchFamily="34" charset="0"/>
                <a:ea typeface="Segoe UI" pitchFamily="34" charset="0"/>
                <a:cs typeface="Segoe UI" pitchFamily="34" charset="0"/>
              </a:endParaRPr>
            </a:p>
          </p:txBody>
        </p:sp>
      </p:grpSp>
      <p:pic>
        <p:nvPicPr>
          <p:cNvPr id="36" name="Picture 35"/>
          <p:cNvPicPr>
            <a:picLocks noChangeAspect="1"/>
          </p:cNvPicPr>
          <p:nvPr userDrawn="1"/>
        </p:nvPicPr>
        <p:blipFill rotWithShape="1">
          <a:blip r:embed="rId24">
            <a:extLst>
              <a:ext uri="{28A0092B-C50C-407E-A947-70E740481C1C}">
                <a14:useLocalDpi xmlns:a14="http://schemas.microsoft.com/office/drawing/2010/main" val="0"/>
              </a:ext>
            </a:extLst>
          </a:blip>
          <a:srcRect t="78961" b="1407"/>
          <a:stretch/>
        </p:blipFill>
        <p:spPr>
          <a:xfrm>
            <a:off x="10920980" y="5994531"/>
            <a:ext cx="235539" cy="173382"/>
          </a:xfrm>
          <a:prstGeom prst="rect">
            <a:avLst/>
          </a:prstGeom>
        </p:spPr>
      </p:pic>
      <p:pic>
        <p:nvPicPr>
          <p:cNvPr id="37" name="Picture 36"/>
          <p:cNvPicPr>
            <a:picLocks noChangeAspect="1"/>
          </p:cNvPicPr>
          <p:nvPr userDrawn="1"/>
        </p:nvPicPr>
        <p:blipFill rotWithShape="1">
          <a:blip r:embed="rId24">
            <a:extLst>
              <a:ext uri="{28A0092B-C50C-407E-A947-70E740481C1C}">
                <a14:useLocalDpi xmlns:a14="http://schemas.microsoft.com/office/drawing/2010/main" val="0"/>
              </a:ext>
            </a:extLst>
          </a:blip>
          <a:srcRect t="57948" b="22042"/>
          <a:stretch/>
        </p:blipFill>
        <p:spPr>
          <a:xfrm>
            <a:off x="10168363" y="5991035"/>
            <a:ext cx="235539" cy="176716"/>
          </a:xfrm>
          <a:prstGeom prst="rect">
            <a:avLst/>
          </a:prstGeom>
        </p:spPr>
      </p:pic>
      <p:pic>
        <p:nvPicPr>
          <p:cNvPr id="38" name="Picture 37"/>
          <p:cNvPicPr>
            <a:picLocks noChangeAspect="1"/>
          </p:cNvPicPr>
          <p:nvPr userDrawn="1"/>
        </p:nvPicPr>
        <p:blipFill rotWithShape="1">
          <a:blip r:embed="rId24">
            <a:extLst>
              <a:ext uri="{28A0092B-C50C-407E-A947-70E740481C1C}">
                <a14:useLocalDpi xmlns:a14="http://schemas.microsoft.com/office/drawing/2010/main" val="0"/>
              </a:ext>
            </a:extLst>
          </a:blip>
          <a:srcRect t="38683" b="41680"/>
          <a:stretch/>
        </p:blipFill>
        <p:spPr>
          <a:xfrm>
            <a:off x="10544672" y="5994489"/>
            <a:ext cx="235539" cy="173426"/>
          </a:xfrm>
          <a:prstGeom prst="rect">
            <a:avLst/>
          </a:prstGeom>
        </p:spPr>
      </p:pic>
      <p:pic>
        <p:nvPicPr>
          <p:cNvPr id="32" name="Picture 4"/>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807890" y="940784"/>
            <a:ext cx="231447" cy="1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p:cNvPicPr>
            <a:picLocks noChangeAspect="1"/>
          </p:cNvPicPr>
          <p:nvPr/>
        </p:nvPicPr>
        <p:blipFill rotWithShape="1">
          <a:blip r:embed="rId26">
            <a:extLst>
              <a:ext uri="{28A0092B-C50C-407E-A947-70E740481C1C}">
                <a14:useLocalDpi xmlns:a14="http://schemas.microsoft.com/office/drawing/2010/main" val="0"/>
              </a:ext>
            </a:extLst>
          </a:blip>
          <a:srcRect l="10233" t="11330" r="84547" b="82791"/>
          <a:stretch/>
        </p:blipFill>
        <p:spPr>
          <a:xfrm>
            <a:off x="824993" y="1750460"/>
            <a:ext cx="449666" cy="339878"/>
          </a:xfrm>
          <a:prstGeom prst="rect">
            <a:avLst/>
          </a:prstGeom>
        </p:spPr>
      </p:pic>
      <p:pic>
        <p:nvPicPr>
          <p:cNvPr id="45" name="Picture 44"/>
          <p:cNvPicPr>
            <a:picLocks noChangeAspect="1"/>
          </p:cNvPicPr>
          <p:nvPr/>
        </p:nvPicPr>
        <p:blipFill rotWithShape="1">
          <a:blip r:embed="rId26">
            <a:extLst>
              <a:ext uri="{28A0092B-C50C-407E-A947-70E740481C1C}">
                <a14:useLocalDpi xmlns:a14="http://schemas.microsoft.com/office/drawing/2010/main" val="0"/>
              </a:ext>
            </a:extLst>
          </a:blip>
          <a:srcRect l="10233" t="23037" r="84547" b="71189"/>
          <a:stretch/>
        </p:blipFill>
        <p:spPr>
          <a:xfrm>
            <a:off x="824993" y="2185988"/>
            <a:ext cx="449666" cy="333828"/>
          </a:xfrm>
          <a:prstGeom prst="rect">
            <a:avLst/>
          </a:prstGeom>
        </p:spPr>
      </p:pic>
      <p:pic>
        <p:nvPicPr>
          <p:cNvPr id="48" name="Picture 47"/>
          <p:cNvPicPr>
            <a:picLocks noChangeAspect="1"/>
          </p:cNvPicPr>
          <p:nvPr/>
        </p:nvPicPr>
        <p:blipFill rotWithShape="1">
          <a:blip r:embed="rId26">
            <a:extLst>
              <a:ext uri="{28A0092B-C50C-407E-A947-70E740481C1C}">
                <a14:useLocalDpi xmlns:a14="http://schemas.microsoft.com/office/drawing/2010/main" val="0"/>
              </a:ext>
            </a:extLst>
          </a:blip>
          <a:srcRect l="10233" t="34839" r="84547" b="59732"/>
          <a:stretch/>
        </p:blipFill>
        <p:spPr>
          <a:xfrm>
            <a:off x="824993" y="2626990"/>
            <a:ext cx="449666" cy="313905"/>
          </a:xfrm>
          <a:prstGeom prst="rect">
            <a:avLst/>
          </a:prstGeom>
        </p:spPr>
      </p:pic>
      <p:pic>
        <p:nvPicPr>
          <p:cNvPr id="51" name="Picture 50"/>
          <p:cNvPicPr>
            <a:picLocks noChangeAspect="1"/>
          </p:cNvPicPr>
          <p:nvPr/>
        </p:nvPicPr>
        <p:blipFill rotWithShape="1">
          <a:blip r:embed="rId26">
            <a:extLst>
              <a:ext uri="{28A0092B-C50C-407E-A947-70E740481C1C}">
                <a14:useLocalDpi xmlns:a14="http://schemas.microsoft.com/office/drawing/2010/main" val="0"/>
              </a:ext>
            </a:extLst>
          </a:blip>
          <a:srcRect l="10233" t="46884" r="84547" b="48381"/>
          <a:stretch/>
        </p:blipFill>
        <p:spPr>
          <a:xfrm>
            <a:off x="824993" y="3063225"/>
            <a:ext cx="449666" cy="273753"/>
          </a:xfrm>
          <a:prstGeom prst="rect">
            <a:avLst/>
          </a:prstGeom>
        </p:spPr>
      </p:pic>
      <p:pic>
        <p:nvPicPr>
          <p:cNvPr id="54" name="Picture 53"/>
          <p:cNvPicPr>
            <a:picLocks noChangeAspect="1"/>
          </p:cNvPicPr>
          <p:nvPr/>
        </p:nvPicPr>
        <p:blipFill rotWithShape="1">
          <a:blip r:embed="rId26">
            <a:extLst>
              <a:ext uri="{28A0092B-C50C-407E-A947-70E740481C1C}">
                <a14:useLocalDpi xmlns:a14="http://schemas.microsoft.com/office/drawing/2010/main" val="0"/>
              </a:ext>
            </a:extLst>
          </a:blip>
          <a:srcRect l="10233" t="58476" r="84547" b="35733"/>
          <a:stretch/>
        </p:blipFill>
        <p:spPr>
          <a:xfrm>
            <a:off x="824993" y="3479720"/>
            <a:ext cx="449666" cy="334810"/>
          </a:xfrm>
          <a:prstGeom prst="rect">
            <a:avLst/>
          </a:prstGeom>
        </p:spPr>
      </p:pic>
      <p:pic>
        <p:nvPicPr>
          <p:cNvPr id="57" name="Picture 56"/>
          <p:cNvPicPr>
            <a:picLocks noChangeAspect="1"/>
          </p:cNvPicPr>
          <p:nvPr/>
        </p:nvPicPr>
        <p:blipFill rotWithShape="1">
          <a:blip r:embed="rId26">
            <a:extLst>
              <a:ext uri="{28A0092B-C50C-407E-A947-70E740481C1C}">
                <a14:useLocalDpi xmlns:a14="http://schemas.microsoft.com/office/drawing/2010/main" val="0"/>
              </a:ext>
            </a:extLst>
          </a:blip>
          <a:srcRect l="10233" t="70465" r="84547" b="24494"/>
          <a:stretch/>
        </p:blipFill>
        <p:spPr>
          <a:xfrm>
            <a:off x="824993" y="3933909"/>
            <a:ext cx="449666" cy="291438"/>
          </a:xfrm>
          <a:prstGeom prst="rect">
            <a:avLst/>
          </a:prstGeom>
        </p:spPr>
      </p:pic>
      <p:pic>
        <p:nvPicPr>
          <p:cNvPr id="60" name="Picture 59"/>
          <p:cNvPicPr>
            <a:picLocks noChangeAspect="1"/>
          </p:cNvPicPr>
          <p:nvPr/>
        </p:nvPicPr>
        <p:blipFill rotWithShape="1">
          <a:blip r:embed="rId26">
            <a:extLst>
              <a:ext uri="{28A0092B-C50C-407E-A947-70E740481C1C}">
                <a14:useLocalDpi xmlns:a14="http://schemas.microsoft.com/office/drawing/2010/main" val="0"/>
              </a:ext>
            </a:extLst>
          </a:blip>
          <a:srcRect l="10233" t="82127" r="84547" b="12496"/>
          <a:stretch/>
        </p:blipFill>
        <p:spPr>
          <a:xfrm>
            <a:off x="824993" y="4356904"/>
            <a:ext cx="449666" cy="310867"/>
          </a:xfrm>
          <a:prstGeom prst="rect">
            <a:avLst/>
          </a:prstGeom>
        </p:spPr>
      </p:pic>
      <p:sp>
        <p:nvSpPr>
          <p:cNvPr id="43" name="Rectangle 42"/>
          <p:cNvSpPr/>
          <p:nvPr userDrawn="1"/>
        </p:nvSpPr>
        <p:spPr>
          <a:xfrm>
            <a:off x="1395447" y="1141921"/>
            <a:ext cx="12436" cy="46885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8" name="Rectangle 67"/>
          <p:cNvSpPr/>
          <p:nvPr userDrawn="1"/>
        </p:nvSpPr>
        <p:spPr>
          <a:xfrm>
            <a:off x="3288351" y="1141921"/>
            <a:ext cx="12436" cy="46885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
        <p:nvSpPr>
          <p:cNvPr id="69" name="Oval 68"/>
          <p:cNvSpPr>
            <a:spLocks noChangeAspect="1"/>
          </p:cNvSpPr>
          <p:nvPr userDrawn="1"/>
        </p:nvSpPr>
        <p:spPr>
          <a:xfrm>
            <a:off x="1627872" y="1268852"/>
            <a:ext cx="228573" cy="17140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29953"/>
            <a:r>
              <a:rPr lang="en-US" sz="816" dirty="0" smtClean="0">
                <a:solidFill>
                  <a:prstClr val="white">
                    <a:lumMod val="50000"/>
                  </a:prstClr>
                </a:solidFill>
                <a:latin typeface="Segoe UI Light" pitchFamily="34" charset="0"/>
                <a:sym typeface="Wingdings 3"/>
              </a:rPr>
              <a:t></a:t>
            </a:r>
            <a:endParaRPr lang="en-US" sz="816" dirty="0">
              <a:solidFill>
                <a:prstClr val="white">
                  <a:lumMod val="50000"/>
                </a:prstClr>
              </a:solidFill>
              <a:latin typeface="Segoe UI Light" pitchFamily="34" charset="0"/>
            </a:endParaRPr>
          </a:p>
        </p:txBody>
      </p:sp>
      <p:sp>
        <p:nvSpPr>
          <p:cNvPr id="44" name="Rectangle 43"/>
          <p:cNvSpPr/>
          <p:nvPr userDrawn="1"/>
        </p:nvSpPr>
        <p:spPr>
          <a:xfrm>
            <a:off x="10920978" y="784123"/>
            <a:ext cx="490646" cy="96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44" tIns="46620" rIns="93244" bIns="46620" rtlCol="0" anchor="ctr"/>
          <a:lstStyle/>
          <a:p>
            <a:pPr algn="ctr" defTabSz="929953"/>
            <a:endParaRPr lang="en-US" sz="1836">
              <a:solidFill>
                <a:prstClr val="white"/>
              </a:solidFill>
            </a:endParaRPr>
          </a:p>
        </p:txBody>
      </p:sp>
    </p:spTree>
    <p:extLst>
      <p:ext uri="{BB962C8B-B14F-4D97-AF65-F5344CB8AC3E}">
        <p14:creationId xmlns:p14="http://schemas.microsoft.com/office/powerpoint/2010/main" val="1583215216"/>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Lst>
  <p:timing>
    <p:tnLst>
      <p:par>
        <p:cTn id="1" dur="indefinite" restart="never" nodeType="tmRoot"/>
      </p:par>
    </p:tnLst>
  </p:timing>
  <p:txStyles>
    <p:titleStyle>
      <a:lvl1pPr algn="l" defTabSz="929953" rtl="0" eaLnBrk="1" latinLnBrk="0" hangingPunct="1">
        <a:spcBef>
          <a:spcPct val="0"/>
        </a:spcBef>
        <a:buNone/>
        <a:defRPr sz="4488" b="1" kern="1200" cap="all" baseline="0">
          <a:solidFill>
            <a:schemeClr val="bg1"/>
          </a:solidFill>
          <a:latin typeface="+mj-lt"/>
          <a:ea typeface="+mj-ea"/>
          <a:cs typeface="+mj-cs"/>
        </a:defRPr>
      </a:lvl1pPr>
    </p:titleStyle>
    <p:bodyStyle>
      <a:lvl1pPr marL="348741" indent="-348741" algn="l" defTabSz="929953" rtl="0" eaLnBrk="1" latinLnBrk="0" hangingPunct="1">
        <a:spcBef>
          <a:spcPct val="20000"/>
        </a:spcBef>
        <a:buFont typeface="Arial" pitchFamily="34" charset="0"/>
        <a:buChar char="•"/>
        <a:defRPr sz="3264" kern="1200">
          <a:solidFill>
            <a:schemeClr val="bg1"/>
          </a:solidFill>
          <a:latin typeface="+mn-lt"/>
          <a:ea typeface="+mn-ea"/>
          <a:cs typeface="+mn-cs"/>
        </a:defRPr>
      </a:lvl1pPr>
      <a:lvl2pPr marL="755587" indent="-290614" algn="l" defTabSz="929953" rtl="0" eaLnBrk="1" latinLnBrk="0" hangingPunct="1">
        <a:spcBef>
          <a:spcPct val="20000"/>
        </a:spcBef>
        <a:buFont typeface="Arial" pitchFamily="34" charset="0"/>
        <a:buChar char="–"/>
        <a:defRPr sz="2856" kern="1200">
          <a:solidFill>
            <a:schemeClr val="bg1"/>
          </a:solidFill>
          <a:latin typeface="+mn-lt"/>
          <a:ea typeface="+mn-ea"/>
          <a:cs typeface="+mn-cs"/>
        </a:defRPr>
      </a:lvl2pPr>
      <a:lvl3pPr marL="1162437" indent="-232492" algn="l" defTabSz="929953" rtl="0" eaLnBrk="1" latinLnBrk="0" hangingPunct="1">
        <a:spcBef>
          <a:spcPct val="20000"/>
        </a:spcBef>
        <a:buFont typeface="Arial" pitchFamily="34" charset="0"/>
        <a:buChar char="•"/>
        <a:defRPr sz="2448" kern="1200">
          <a:solidFill>
            <a:schemeClr val="bg1"/>
          </a:solidFill>
          <a:latin typeface="+mn-lt"/>
          <a:ea typeface="+mn-ea"/>
          <a:cs typeface="+mn-cs"/>
        </a:defRPr>
      </a:lvl3pPr>
      <a:lvl4pPr marL="1627417" indent="-232492" algn="l" defTabSz="929953" rtl="0" eaLnBrk="1" latinLnBrk="0" hangingPunct="1">
        <a:spcBef>
          <a:spcPct val="20000"/>
        </a:spcBef>
        <a:buFont typeface="Arial" pitchFamily="34" charset="0"/>
        <a:buChar char="–"/>
        <a:defRPr sz="2040" kern="1200">
          <a:solidFill>
            <a:schemeClr val="bg1"/>
          </a:solidFill>
          <a:latin typeface="+mn-lt"/>
          <a:ea typeface="+mn-ea"/>
          <a:cs typeface="+mn-cs"/>
        </a:defRPr>
      </a:lvl4pPr>
      <a:lvl5pPr marL="2092396" indent="-232492" algn="l" defTabSz="929953" rtl="0" eaLnBrk="1" latinLnBrk="0" hangingPunct="1">
        <a:spcBef>
          <a:spcPct val="20000"/>
        </a:spcBef>
        <a:buFont typeface="Arial" pitchFamily="34" charset="0"/>
        <a:buChar char="»"/>
        <a:defRPr sz="2040" kern="1200">
          <a:solidFill>
            <a:schemeClr val="bg1"/>
          </a:solidFill>
          <a:latin typeface="+mn-lt"/>
          <a:ea typeface="+mn-ea"/>
          <a:cs typeface="+mn-cs"/>
        </a:defRPr>
      </a:lvl5pPr>
      <a:lvl6pPr marL="2557369"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2351"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87323"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52292" indent="-232492" algn="l" defTabSz="929953"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29953" rtl="0" eaLnBrk="1" latinLnBrk="0" hangingPunct="1">
        <a:defRPr sz="1836" kern="1200">
          <a:solidFill>
            <a:schemeClr val="tx1"/>
          </a:solidFill>
          <a:latin typeface="+mn-lt"/>
          <a:ea typeface="+mn-ea"/>
          <a:cs typeface="+mn-cs"/>
        </a:defRPr>
      </a:lvl1pPr>
      <a:lvl2pPr marL="464974" algn="l" defTabSz="929953" rtl="0" eaLnBrk="1" latinLnBrk="0" hangingPunct="1">
        <a:defRPr sz="1836" kern="1200">
          <a:solidFill>
            <a:schemeClr val="tx1"/>
          </a:solidFill>
          <a:latin typeface="+mn-lt"/>
          <a:ea typeface="+mn-ea"/>
          <a:cs typeface="+mn-cs"/>
        </a:defRPr>
      </a:lvl2pPr>
      <a:lvl3pPr marL="929953" algn="l" defTabSz="929953" rtl="0" eaLnBrk="1" latinLnBrk="0" hangingPunct="1">
        <a:defRPr sz="1836" kern="1200">
          <a:solidFill>
            <a:schemeClr val="tx1"/>
          </a:solidFill>
          <a:latin typeface="+mn-lt"/>
          <a:ea typeface="+mn-ea"/>
          <a:cs typeface="+mn-cs"/>
        </a:defRPr>
      </a:lvl3pPr>
      <a:lvl4pPr marL="1394929" algn="l" defTabSz="929953" rtl="0" eaLnBrk="1" latinLnBrk="0" hangingPunct="1">
        <a:defRPr sz="1836" kern="1200">
          <a:solidFill>
            <a:schemeClr val="tx1"/>
          </a:solidFill>
          <a:latin typeface="+mn-lt"/>
          <a:ea typeface="+mn-ea"/>
          <a:cs typeface="+mn-cs"/>
        </a:defRPr>
      </a:lvl4pPr>
      <a:lvl5pPr marL="1859903" algn="l" defTabSz="929953" rtl="0" eaLnBrk="1" latinLnBrk="0" hangingPunct="1">
        <a:defRPr sz="1836" kern="1200">
          <a:solidFill>
            <a:schemeClr val="tx1"/>
          </a:solidFill>
          <a:latin typeface="+mn-lt"/>
          <a:ea typeface="+mn-ea"/>
          <a:cs typeface="+mn-cs"/>
        </a:defRPr>
      </a:lvl5pPr>
      <a:lvl6pPr marL="2324877" algn="l" defTabSz="929953" rtl="0" eaLnBrk="1" latinLnBrk="0" hangingPunct="1">
        <a:defRPr sz="1836" kern="1200">
          <a:solidFill>
            <a:schemeClr val="tx1"/>
          </a:solidFill>
          <a:latin typeface="+mn-lt"/>
          <a:ea typeface="+mn-ea"/>
          <a:cs typeface="+mn-cs"/>
        </a:defRPr>
      </a:lvl6pPr>
      <a:lvl7pPr marL="2789859" algn="l" defTabSz="929953" rtl="0" eaLnBrk="1" latinLnBrk="0" hangingPunct="1">
        <a:defRPr sz="1836" kern="1200">
          <a:solidFill>
            <a:schemeClr val="tx1"/>
          </a:solidFill>
          <a:latin typeface="+mn-lt"/>
          <a:ea typeface="+mn-ea"/>
          <a:cs typeface="+mn-cs"/>
        </a:defRPr>
      </a:lvl7pPr>
      <a:lvl8pPr marL="3254830" algn="l" defTabSz="929953" rtl="0" eaLnBrk="1" latinLnBrk="0" hangingPunct="1">
        <a:defRPr sz="1836" kern="1200">
          <a:solidFill>
            <a:schemeClr val="tx1"/>
          </a:solidFill>
          <a:latin typeface="+mn-lt"/>
          <a:ea typeface="+mn-ea"/>
          <a:cs typeface="+mn-cs"/>
        </a:defRPr>
      </a:lvl8pPr>
      <a:lvl9pPr marL="3719813" algn="l" defTabSz="929953"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1.wmf"/><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blogs.biztalk360.com/" TargetMode="External"/><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5981" y="1790301"/>
            <a:ext cx="10480073" cy="923330"/>
          </a:xfrm>
          <a:prstGeom prst="rect">
            <a:avLst/>
          </a:prstGeom>
        </p:spPr>
        <p:txBody>
          <a:bodyPr wrap="square">
            <a:spAutoFit/>
          </a:bodyPr>
          <a:lstStyle/>
          <a:p>
            <a:pPr algn="ctr">
              <a:lnSpc>
                <a:spcPct val="90000"/>
              </a:lnSpc>
              <a:spcBef>
                <a:spcPct val="0"/>
              </a:spcBef>
            </a:pPr>
            <a:r>
              <a:rPr lang="en-US" sz="6000" spc="-102" dirty="0">
                <a:ln w="3175">
                  <a:noFill/>
                </a:ln>
                <a:gradFill>
                  <a:gsLst>
                    <a:gs pos="1250">
                      <a:schemeClr val="tx1"/>
                    </a:gs>
                    <a:gs pos="100000">
                      <a:schemeClr val="tx1"/>
                    </a:gs>
                  </a:gsLst>
                  <a:lin ang="5400000" scaled="0"/>
                </a:gradFill>
                <a:latin typeface="+mj-lt"/>
                <a:cs typeface="Segoe UI" pitchFamily="34" charset="0"/>
              </a:rPr>
              <a:t>Windows Azure BizTalk Services</a:t>
            </a:r>
            <a:r>
              <a:rPr lang="en-US" sz="6000" spc="-102" dirty="0" smtClean="0">
                <a:ln w="3175">
                  <a:noFill/>
                </a:ln>
                <a:gradFill>
                  <a:gsLst>
                    <a:gs pos="1250">
                      <a:schemeClr val="tx1"/>
                    </a:gs>
                    <a:gs pos="100000">
                      <a:schemeClr val="tx1"/>
                    </a:gs>
                  </a:gsLst>
                  <a:lin ang="5400000" scaled="0"/>
                </a:gradFill>
                <a:latin typeface="+mj-lt"/>
                <a:cs typeface="Segoe UI" pitchFamily="34" charset="0"/>
              </a:rPr>
              <a:t>*</a:t>
            </a:r>
            <a:endParaRPr lang="en-IN" sz="6000" spc="-102" dirty="0">
              <a:ln w="3175">
                <a:noFill/>
              </a:ln>
              <a:gradFill>
                <a:gsLst>
                  <a:gs pos="1250">
                    <a:schemeClr val="tx1"/>
                  </a:gs>
                  <a:gs pos="100000">
                    <a:schemeClr val="tx1"/>
                  </a:gs>
                </a:gsLst>
                <a:lin ang="5400000" scaled="0"/>
              </a:gradFill>
              <a:latin typeface="+mj-lt"/>
              <a:cs typeface="Segoe UI" pitchFamily="34" charset="0"/>
            </a:endParaRPr>
          </a:p>
        </p:txBody>
      </p:sp>
      <p:sp>
        <p:nvSpPr>
          <p:cNvPr id="7" name="TextBox 6"/>
          <p:cNvSpPr txBox="1"/>
          <p:nvPr/>
        </p:nvSpPr>
        <p:spPr>
          <a:xfrm>
            <a:off x="256382" y="6506431"/>
            <a:ext cx="5137470" cy="461665"/>
          </a:xfrm>
          <a:prstGeom prst="rect">
            <a:avLst/>
          </a:prstGeom>
          <a:noFill/>
        </p:spPr>
        <p:txBody>
          <a:bodyPr wrap="square" lIns="182880" tIns="146304" rIns="182880" bIns="146304" rtlCol="0">
            <a:spAutoFit/>
          </a:bodyPr>
          <a:lstStyle/>
          <a:p>
            <a:pPr>
              <a:lnSpc>
                <a:spcPct val="90000"/>
              </a:lnSpc>
              <a:spcAft>
                <a:spcPts val="600"/>
              </a:spcAft>
            </a:pPr>
            <a:r>
              <a:rPr lang="en-IN" sz="1200" i="1" dirty="0" smtClean="0">
                <a:gradFill>
                  <a:gsLst>
                    <a:gs pos="2917">
                      <a:schemeClr val="tx1"/>
                    </a:gs>
                    <a:gs pos="30000">
                      <a:schemeClr val="tx1"/>
                    </a:gs>
                  </a:gsLst>
                  <a:lin ang="5400000" scaled="0"/>
                </a:gradFill>
              </a:rPr>
              <a:t>*earlier referred to as “Windows Azure Service Bus EAI and EDI LABS”</a:t>
            </a:r>
          </a:p>
        </p:txBody>
      </p:sp>
      <p:sp>
        <p:nvSpPr>
          <p:cNvPr id="9" name="TextBox 8"/>
          <p:cNvSpPr txBox="1"/>
          <p:nvPr/>
        </p:nvSpPr>
        <p:spPr>
          <a:xfrm>
            <a:off x="6817969" y="4980868"/>
            <a:ext cx="5137470" cy="960263"/>
          </a:xfrm>
          <a:prstGeom prst="rect">
            <a:avLst/>
          </a:prstGeom>
          <a:noFill/>
        </p:spPr>
        <p:txBody>
          <a:bodyPr wrap="square" lIns="182880" tIns="146304" rIns="182880" bIns="146304" rtlCol="0">
            <a:spAutoFit/>
          </a:bodyPr>
          <a:lstStyle/>
          <a:p>
            <a:pPr algn="r">
              <a:lnSpc>
                <a:spcPct val="90000"/>
              </a:lnSpc>
              <a:spcAft>
                <a:spcPts val="600"/>
              </a:spcAft>
            </a:pPr>
            <a:r>
              <a:rPr lang="en-IN" sz="4800" spc="-102" dirty="0" smtClean="0">
                <a:ln w="3175">
                  <a:noFill/>
                </a:ln>
                <a:gradFill>
                  <a:gsLst>
                    <a:gs pos="1250">
                      <a:schemeClr val="tx1"/>
                    </a:gs>
                    <a:gs pos="100000">
                      <a:schemeClr val="tx1"/>
                    </a:gs>
                  </a:gsLst>
                  <a:lin ang="5400000" scaled="0"/>
                </a:gradFill>
                <a:latin typeface="+mj-lt"/>
                <a:cs typeface="Segoe UI" pitchFamily="34" charset="0"/>
              </a:rPr>
              <a:t>…in Preview!</a:t>
            </a:r>
            <a:endParaRPr lang="en-IN" sz="4800" spc="-102" dirty="0">
              <a:ln w="3175">
                <a:noFill/>
              </a:ln>
              <a:gradFill>
                <a:gsLst>
                  <a:gs pos="1250">
                    <a:schemeClr val="tx1"/>
                  </a:gs>
                  <a:gs pos="100000">
                    <a:schemeClr val="tx1"/>
                  </a:gs>
                </a:gsLst>
                <a:lin ang="5400000" scaled="0"/>
              </a:gradFill>
              <a:latin typeface="+mj-lt"/>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99" y="1674232"/>
            <a:ext cx="1288281" cy="1314440"/>
          </a:xfrm>
          <a:prstGeom prst="rect">
            <a:avLst/>
          </a:prstGeom>
        </p:spPr>
      </p:pic>
    </p:spTree>
    <p:extLst>
      <p:ext uri="{BB962C8B-B14F-4D97-AF65-F5344CB8AC3E}">
        <p14:creationId xmlns:p14="http://schemas.microsoft.com/office/powerpoint/2010/main" val="41537423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4242"/>
            <a:ext cx="11889564" cy="917575"/>
          </a:xfrm>
        </p:spPr>
        <p:txBody>
          <a:bodyPr/>
          <a:lstStyle/>
          <a:p>
            <a:r>
              <a:rPr lang="en-US" sz="4800" dirty="0" smtClean="0"/>
              <a:t>Windows Azure BizTalk Services</a:t>
            </a:r>
            <a:endParaRPr lang="en-US" sz="4800" dirty="0"/>
          </a:p>
        </p:txBody>
      </p:sp>
      <p:sp>
        <p:nvSpPr>
          <p:cNvPr id="3" name="Text Placeholder 2"/>
          <p:cNvSpPr>
            <a:spLocks noGrp="1"/>
          </p:cNvSpPr>
          <p:nvPr>
            <p:ph type="body" sz="quarter" idx="10"/>
          </p:nvPr>
        </p:nvSpPr>
        <p:spPr>
          <a:xfrm>
            <a:off x="674703" y="1020932"/>
            <a:ext cx="11443316" cy="5558445"/>
          </a:xfrm>
        </p:spPr>
        <p:txBody>
          <a:bodyPr/>
          <a:lstStyle/>
          <a:p>
            <a:r>
              <a:rPr lang="en-US" sz="3600" dirty="0" smtClean="0"/>
              <a:t>EAI Service</a:t>
            </a:r>
            <a:endParaRPr lang="en-US" sz="3600" dirty="0"/>
          </a:p>
          <a:p>
            <a:pPr lvl="3"/>
            <a:r>
              <a:rPr lang="en-US" dirty="0" smtClean="0"/>
              <a:t>Drag and drop integration solution development</a:t>
            </a:r>
          </a:p>
          <a:p>
            <a:pPr lvl="3"/>
            <a:r>
              <a:rPr lang="en-US" dirty="0" smtClean="0"/>
              <a:t>Out of the box support for common integration patterns</a:t>
            </a:r>
          </a:p>
          <a:p>
            <a:pPr lvl="3"/>
            <a:r>
              <a:rPr lang="en-US" dirty="0" smtClean="0"/>
              <a:t>Connectivity to on-premises LOB systems out of the box</a:t>
            </a:r>
          </a:p>
          <a:p>
            <a:pPr lvl="3"/>
            <a:endParaRPr lang="en-US" dirty="0"/>
          </a:p>
          <a:p>
            <a:r>
              <a:rPr lang="en-US" sz="3600" dirty="0" smtClean="0"/>
              <a:t>EDI - B2B </a:t>
            </a:r>
            <a:r>
              <a:rPr lang="en-US" sz="3600" dirty="0" smtClean="0"/>
              <a:t>Service</a:t>
            </a:r>
            <a:endParaRPr lang="en-US" sz="3600" dirty="0"/>
          </a:p>
          <a:p>
            <a:pPr lvl="3"/>
            <a:r>
              <a:rPr lang="en-US" dirty="0" smtClean="0"/>
              <a:t>Trading partner management and supplier on-boarding</a:t>
            </a:r>
          </a:p>
          <a:p>
            <a:pPr lvl="3"/>
            <a:r>
              <a:rPr lang="en-US" dirty="0" smtClean="0"/>
              <a:t>Support for X12 and AS2</a:t>
            </a:r>
          </a:p>
          <a:p>
            <a:pPr lvl="3"/>
            <a:endParaRPr lang="en-US" dirty="0"/>
          </a:p>
          <a:p>
            <a:r>
              <a:rPr lang="en-US" sz="3600" dirty="0"/>
              <a:t>Extensible Platform</a:t>
            </a:r>
          </a:p>
          <a:p>
            <a:pPr lvl="3"/>
            <a:r>
              <a:rPr lang="en-US" dirty="0"/>
              <a:t>Rich message </a:t>
            </a:r>
            <a:r>
              <a:rPr lang="en-US" dirty="0" smtClean="0"/>
              <a:t>processing</a:t>
            </a:r>
            <a:endParaRPr lang="en-IN" dirty="0" smtClean="0"/>
          </a:p>
          <a:p>
            <a:pPr lvl="3"/>
            <a:r>
              <a:rPr lang="en-IN" dirty="0" smtClean="0"/>
              <a:t>Customization </a:t>
            </a:r>
            <a:r>
              <a:rPr lang="en-IN" dirty="0"/>
              <a:t>with code for transforms and pipeline stages</a:t>
            </a:r>
          </a:p>
          <a:p>
            <a:pPr lvl="3"/>
            <a:r>
              <a:rPr lang="en-IN" dirty="0"/>
              <a:t>Trading Partner Management API for custom </a:t>
            </a:r>
            <a:r>
              <a:rPr lang="en-US" dirty="0"/>
              <a:t>experiences</a:t>
            </a:r>
          </a:p>
          <a:p>
            <a:pPr lvl="3"/>
            <a:endParaRPr lang="en-US" sz="1600" dirty="0"/>
          </a:p>
        </p:txBody>
      </p:sp>
    </p:spTree>
    <p:extLst>
      <p:ext uri="{BB962C8B-B14F-4D97-AF65-F5344CB8AC3E}">
        <p14:creationId xmlns:p14="http://schemas.microsoft.com/office/powerpoint/2010/main" val="13839667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72303201"/>
              </p:ext>
            </p:extLst>
          </p:nvPr>
        </p:nvGraphicFramePr>
        <p:xfrm>
          <a:off x="268823" y="1212849"/>
          <a:ext cx="11887870" cy="5454297"/>
        </p:xfrm>
        <a:graphic>
          <a:graphicData uri="http://schemas.openxmlformats.org/drawingml/2006/table">
            <a:tbl>
              <a:tblPr firstRow="1" bandRow="1">
                <a:tableStyleId>{5C22544A-7EE6-4342-B048-85BDC9FD1C3A}</a:tableStyleId>
              </a:tblPr>
              <a:tblGrid>
                <a:gridCol w="2377574"/>
                <a:gridCol w="2377574"/>
                <a:gridCol w="2377574"/>
                <a:gridCol w="2377574"/>
                <a:gridCol w="2377574"/>
              </a:tblGrid>
              <a:tr h="522298">
                <a:tc>
                  <a:txBody>
                    <a:bodyPr/>
                    <a:lstStyle/>
                    <a:p>
                      <a:pPr marL="0" marR="0">
                        <a:lnSpc>
                          <a:spcPct val="107000"/>
                        </a:lnSpc>
                        <a:spcBef>
                          <a:spcPts val="0"/>
                        </a:spcBef>
                        <a:spcAft>
                          <a:spcPts val="0"/>
                        </a:spcAft>
                      </a:pPr>
                      <a:r>
                        <a:rPr lang="en-US" sz="11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p>
                  </a:txBody>
                  <a:tcPr marL="69945" marR="69945" marT="0" marB="0"/>
                </a:tc>
                <a:tc>
                  <a:txBody>
                    <a:bodyPr/>
                    <a:lstStyle/>
                    <a:p>
                      <a:pPr marL="0" marR="0" algn="ctr">
                        <a:lnSpc>
                          <a:spcPct val="107000"/>
                        </a:lnSpc>
                        <a:spcBef>
                          <a:spcPts val="0"/>
                        </a:spcBef>
                        <a:spcAft>
                          <a:spcPts val="0"/>
                        </a:spcAft>
                      </a:pPr>
                      <a:r>
                        <a:rPr lang="en-US" sz="14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DEVELOPER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ct val="107000"/>
                        </a:lnSpc>
                        <a:spcBef>
                          <a:spcPts val="0"/>
                        </a:spcBef>
                        <a:spcAft>
                          <a:spcPts val="0"/>
                        </a:spcAft>
                      </a:pPr>
                      <a:r>
                        <a:rPr lang="en-US" sz="1400" b="1" dirty="0" smtClean="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BASIC</a:t>
                      </a:r>
                      <a:r>
                        <a:rPr lang="en-US" sz="14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ct val="107000"/>
                        </a:lnSpc>
                        <a:spcBef>
                          <a:spcPts val="0"/>
                        </a:spcBef>
                        <a:spcAft>
                          <a:spcPts val="0"/>
                        </a:spcAft>
                      </a:pPr>
                      <a:r>
                        <a:rPr lang="en-US" sz="14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STANDARD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nSpc>
                          <a:spcPct val="107000"/>
                        </a:lnSpc>
                        <a:spcBef>
                          <a:spcPts val="0"/>
                        </a:spcBef>
                        <a:spcAft>
                          <a:spcPts val="0"/>
                        </a:spcAft>
                      </a:pPr>
                      <a:r>
                        <a:rPr lang="en-US" sz="1400" b="1" dirty="0" smtClean="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PREMIUM</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r>
              <a:tr h="751251">
                <a:tc>
                  <a:txBody>
                    <a:bodyPr/>
                    <a:lstStyle/>
                    <a:p>
                      <a:pPr marL="0" marR="0">
                        <a:lnSpc>
                          <a:spcPct val="107000"/>
                        </a:lnSpc>
                        <a:spcBef>
                          <a:spcPts val="0"/>
                        </a:spcBef>
                        <a:spcAft>
                          <a:spcPts val="0"/>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Price (Preview)</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gn="ctr">
                        <a:lnSpc>
                          <a:spcPct val="107000"/>
                        </a:lnSpc>
                        <a:spcBef>
                          <a:spcPts val="0"/>
                        </a:spcBef>
                        <a:spcAft>
                          <a:spcPts val="0"/>
                        </a:spcAft>
                      </a:pPr>
                      <a: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$0.065 /hour</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(~$48/month)</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gn="ctr">
                        <a:lnSpc>
                          <a:spcPct val="107000"/>
                        </a:lnSpc>
                        <a:spcBef>
                          <a:spcPts val="0"/>
                        </a:spcBef>
                        <a:spcAft>
                          <a:spcPts val="0"/>
                        </a:spcAft>
                      </a:pPr>
                      <a: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$0.335 /hour</a:t>
                      </a:r>
                      <a:r>
                        <a:rPr lang="en-US" sz="9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(~$249/month)</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gn="ctr">
                        <a:lnSpc>
                          <a:spcPct val="107000"/>
                        </a:lnSpc>
                        <a:spcBef>
                          <a:spcPts val="0"/>
                        </a:spcBef>
                        <a:spcAft>
                          <a:spcPts val="0"/>
                        </a:spcAft>
                      </a:pPr>
                      <a: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r>
                      <a:b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$2.015 /hour </a:t>
                      </a:r>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per unit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(~$1,499/month)</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gn="ctr">
                        <a:lnSpc>
                          <a:spcPct val="107000"/>
                        </a:lnSpc>
                        <a:spcBef>
                          <a:spcPts val="0"/>
                        </a:spcBef>
                        <a:spcAft>
                          <a:spcPts val="0"/>
                        </a:spcAft>
                      </a:pPr>
                      <a:r>
                        <a:rPr lang="en-US" sz="1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$4.03 /hour </a:t>
                      </a:r>
                      <a:r>
                        <a:rPr lang="en-US" sz="105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per unit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(~$2,998/month)</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751251">
                <a:tc>
                  <a:txBody>
                    <a:bodyPr/>
                    <a:lstStyle/>
                    <a:p>
                      <a:pPr marL="0" marR="0">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Production Use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Not available for use in production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Yes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Yes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Yes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r>
              <a:tr h="1252084">
                <a:tc>
                  <a:txBody>
                    <a:bodyPr/>
                    <a:lstStyle/>
                    <a:p>
                      <a:pPr marL="0" marR="0">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Scale Out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Up to 4 units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Up to 8 units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r>
              <a:tr h="522298">
                <a:tc>
                  <a:txBody>
                    <a:bodyPr/>
                    <a:lstStyle/>
                    <a:p>
                      <a:pPr marL="0" marR="0">
                        <a:lnSpc>
                          <a:spcPts val="1500"/>
                        </a:lnSpc>
                        <a:spcBef>
                          <a:spcPts val="0"/>
                        </a:spcBef>
                        <a:spcAft>
                          <a:spcPts val="375"/>
                        </a:spcAft>
                      </a:pPr>
                      <a:r>
                        <a:rPr lang="en-US" sz="160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EAI Bridges per unit </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50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125</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250</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r>
              <a:tr h="582877">
                <a:tc>
                  <a:txBody>
                    <a:bodyPr/>
                    <a:lstStyle/>
                    <a:p>
                      <a:pPr marL="0" marR="0">
                        <a:lnSpc>
                          <a:spcPts val="1500"/>
                        </a:lnSpc>
                        <a:spcBef>
                          <a:spcPts val="0"/>
                        </a:spcBef>
                        <a:spcAft>
                          <a:spcPts val="375"/>
                        </a:spcAft>
                      </a:pPr>
                      <a:r>
                        <a:rPr lang="en-US" sz="160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Number of connections using BizTalk Adapter Service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1</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5</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25</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r>
              <a:tr h="522298">
                <a:tc>
                  <a:txBody>
                    <a:bodyPr/>
                    <a:lstStyle/>
                    <a:p>
                      <a:pPr marL="0" marR="0">
                        <a:lnSpc>
                          <a:spcPts val="1500"/>
                        </a:lnSpc>
                        <a:spcBef>
                          <a:spcPts val="0"/>
                        </a:spcBef>
                        <a:spcAft>
                          <a:spcPts val="375"/>
                        </a:spcAft>
                      </a:pPr>
                      <a:r>
                        <a:rPr lang="en-US" sz="160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EDI Agreements per unit</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10</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r>
              <a:tr h="549940">
                <a:tc>
                  <a:txBody>
                    <a:bodyPr/>
                    <a:lstStyle/>
                    <a:p>
                      <a:pPr marL="0" marR="0">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Availability SLA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Yes for GA, </a:t>
                      </a:r>
                      <a:b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 for Preview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Yes for GA, </a:t>
                      </a:r>
                      <a:b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 for Preview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c>
                  <a:txBody>
                    <a:bodyPr/>
                    <a:lstStyle/>
                    <a:p>
                      <a:pPr marL="0" marR="0" algn="ctr">
                        <a:lnSpc>
                          <a:spcPts val="1500"/>
                        </a:lnSpc>
                        <a:spcBef>
                          <a:spcPts val="0"/>
                        </a:spcBef>
                        <a:spcAft>
                          <a:spcPts val="375"/>
                        </a:spcAft>
                      </a:pP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Yes for GA, </a:t>
                      </a:r>
                      <a:b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1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No for Preview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nchor="ctr"/>
                </a:tc>
              </a:tr>
            </a:tbl>
          </a:graphicData>
        </a:graphic>
      </p:graphicFrame>
    </p:spTree>
    <p:extLst>
      <p:ext uri="{BB962C8B-B14F-4D97-AF65-F5344CB8AC3E}">
        <p14:creationId xmlns:p14="http://schemas.microsoft.com/office/powerpoint/2010/main" val="19377114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Service</a:t>
            </a:r>
            <a:br>
              <a:rPr lang="en-US" dirty="0" smtClean="0"/>
            </a:br>
            <a:r>
              <a:rPr lang="en-US" dirty="0" smtClean="0"/>
              <a:t>Key concepts</a:t>
            </a:r>
            <a:endParaRPr lang="en-US" dirty="0"/>
          </a:p>
        </p:txBody>
      </p:sp>
    </p:spTree>
    <p:extLst>
      <p:ext uri="{BB962C8B-B14F-4D97-AF65-F5344CB8AC3E}">
        <p14:creationId xmlns:p14="http://schemas.microsoft.com/office/powerpoint/2010/main" val="17480101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Bridges in BizTalk Services</a:t>
            </a:r>
            <a:endParaRPr lang="en-US" dirty="0"/>
          </a:p>
        </p:txBody>
      </p:sp>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6" y="1378481"/>
            <a:ext cx="109918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
          <p:cNvSpPr txBox="1">
            <a:spLocks/>
          </p:cNvSpPr>
          <p:nvPr/>
        </p:nvSpPr>
        <p:spPr>
          <a:xfrm>
            <a:off x="269240" y="4617707"/>
            <a:ext cx="11653523" cy="219752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Basic building block for building your integration platform</a:t>
            </a:r>
          </a:p>
          <a:p>
            <a:pPr marL="0" indent="0">
              <a:buFont typeface="Arial" pitchFamily="34" charset="0"/>
              <a:buNone/>
            </a:pPr>
            <a:endParaRPr lang="en-US" sz="1600" dirty="0" smtClean="0"/>
          </a:p>
          <a:p>
            <a:pPr marL="0" indent="0">
              <a:buFont typeface="Arial" pitchFamily="34" charset="0"/>
              <a:buNone/>
            </a:pPr>
            <a:r>
              <a:rPr lang="en-US" sz="2800" dirty="0" smtClean="0"/>
              <a:t>A Bridge is a single message processing unit with 3 parts: </a:t>
            </a:r>
          </a:p>
          <a:p>
            <a:pPr marL="0" lvl="1" indent="0">
              <a:buFont typeface="Arial" pitchFamily="34" charset="0"/>
              <a:buNone/>
            </a:pPr>
            <a:r>
              <a:rPr lang="en-US" sz="1600" b="1" dirty="0" smtClean="0">
                <a:gradFill>
                  <a:gsLst>
                    <a:gs pos="1250">
                      <a:schemeClr val="tx1"/>
                    </a:gs>
                    <a:gs pos="99000">
                      <a:schemeClr val="tx1"/>
                    </a:gs>
                  </a:gsLst>
                  <a:lin ang="5400000" scaled="0"/>
                </a:gradFill>
              </a:rPr>
              <a:t>Sources</a:t>
            </a:r>
            <a:r>
              <a:rPr lang="en-US" sz="1600" dirty="0" smtClean="0">
                <a:gradFill>
                  <a:gsLst>
                    <a:gs pos="1250">
                      <a:schemeClr val="tx1"/>
                    </a:gs>
                    <a:gs pos="99000">
                      <a:schemeClr val="tx1"/>
                    </a:gs>
                  </a:gsLst>
                  <a:lin ang="5400000" scaled="0"/>
                </a:gradFill>
              </a:rPr>
              <a:t>:  From where the messages originate</a:t>
            </a:r>
          </a:p>
          <a:p>
            <a:pPr marL="0" lvl="1" indent="0">
              <a:buFont typeface="Arial" pitchFamily="34" charset="0"/>
              <a:buNone/>
            </a:pPr>
            <a:r>
              <a:rPr lang="en-US" sz="1600" b="1" dirty="0" smtClean="0">
                <a:gradFill>
                  <a:gsLst>
                    <a:gs pos="1250">
                      <a:schemeClr val="tx1"/>
                    </a:gs>
                    <a:gs pos="99000">
                      <a:schemeClr val="tx1"/>
                    </a:gs>
                  </a:gsLst>
                  <a:lin ang="5400000" scaled="0"/>
                </a:gradFill>
              </a:rPr>
              <a:t>Pipeline</a:t>
            </a:r>
            <a:r>
              <a:rPr lang="en-US" sz="1600" dirty="0" smtClean="0">
                <a:gradFill>
                  <a:gsLst>
                    <a:gs pos="1250">
                      <a:schemeClr val="tx1"/>
                    </a:gs>
                    <a:gs pos="99000">
                      <a:schemeClr val="tx1"/>
                    </a:gs>
                  </a:gsLst>
                  <a:lin ang="5400000" scaled="0"/>
                </a:gradFill>
              </a:rPr>
              <a:t>:  Which processes the messages [Flat file, XML, Pass-through]</a:t>
            </a:r>
          </a:p>
          <a:p>
            <a:pPr marL="0" lvl="1" indent="0">
              <a:buFont typeface="Arial" pitchFamily="34" charset="0"/>
              <a:buNone/>
            </a:pPr>
            <a:r>
              <a:rPr lang="en-US" sz="1600" b="1" dirty="0" smtClean="0">
                <a:gradFill>
                  <a:gsLst>
                    <a:gs pos="1250">
                      <a:schemeClr val="tx1"/>
                    </a:gs>
                    <a:gs pos="99000">
                      <a:schemeClr val="tx1"/>
                    </a:gs>
                  </a:gsLst>
                  <a:lin ang="5400000" scaled="0"/>
                </a:gradFill>
              </a:rPr>
              <a:t>Destinations</a:t>
            </a:r>
            <a:r>
              <a:rPr lang="en-US" sz="1600" dirty="0" smtClean="0">
                <a:gradFill>
                  <a:gsLst>
                    <a:gs pos="1250">
                      <a:schemeClr val="tx1"/>
                    </a:gs>
                    <a:gs pos="99000">
                      <a:schemeClr val="tx1"/>
                    </a:gs>
                  </a:gsLst>
                  <a:lin ang="5400000" scaled="0"/>
                </a:gradFill>
              </a:rPr>
              <a:t>:  Where the messages are sent to</a:t>
            </a:r>
          </a:p>
        </p:txBody>
      </p:sp>
    </p:spTree>
    <p:extLst>
      <p:ext uri="{BB962C8B-B14F-4D97-AF65-F5344CB8AC3E}">
        <p14:creationId xmlns:p14="http://schemas.microsoft.com/office/powerpoint/2010/main" val="20134409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a:t>
            </a:r>
            <a:endParaRPr lang="en-US" dirty="0"/>
          </a:p>
        </p:txBody>
      </p:sp>
      <p:sp>
        <p:nvSpPr>
          <p:cNvPr id="3" name="Text Placeholder 2"/>
          <p:cNvSpPr>
            <a:spLocks noGrp="1"/>
          </p:cNvSpPr>
          <p:nvPr>
            <p:ph type="body" sz="quarter" idx="10"/>
          </p:nvPr>
        </p:nvSpPr>
        <p:spPr>
          <a:xfrm>
            <a:off x="274320" y="1227466"/>
            <a:ext cx="6667338" cy="5724644"/>
          </a:xfrm>
        </p:spPr>
        <p:txBody>
          <a:bodyPr/>
          <a:lstStyle/>
          <a:p>
            <a:r>
              <a:rPr lang="en-US" sz="2400" dirty="0" smtClean="0"/>
              <a:t>Any interesting data in your message</a:t>
            </a:r>
          </a:p>
          <a:p>
            <a:pPr marL="342900" indent="-342900">
              <a:buFont typeface="Arial" panose="020B0604020202020204" pitchFamily="34" charset="0"/>
              <a:buChar char="•"/>
            </a:pPr>
            <a:r>
              <a:rPr lang="en-US" sz="2400" dirty="0"/>
              <a:t>D</a:t>
            </a:r>
            <a:r>
              <a:rPr lang="en-US" sz="2400" dirty="0" smtClean="0"/>
              <a:t>efined in the Enrich stage of a pipeline</a:t>
            </a:r>
          </a:p>
          <a:p>
            <a:pPr marL="342900" indent="-342900">
              <a:buFont typeface="Arial" panose="020B0604020202020204" pitchFamily="34" charset="0"/>
              <a:buChar char="•"/>
            </a:pPr>
            <a:r>
              <a:rPr lang="en-US" sz="2400" dirty="0" smtClean="0"/>
              <a:t>Can be tracked as part of message processing</a:t>
            </a:r>
          </a:p>
          <a:p>
            <a:endParaRPr lang="en-US" sz="2400" dirty="0"/>
          </a:p>
          <a:p>
            <a:r>
              <a:rPr lang="en-US" sz="2400" dirty="0" smtClean="0"/>
              <a:t>Property source could be from:</a:t>
            </a:r>
          </a:p>
          <a:p>
            <a:pPr marL="342900" indent="-342900">
              <a:buFont typeface="Arial" panose="020B0604020202020204" pitchFamily="34" charset="0"/>
              <a:buChar char="•"/>
            </a:pPr>
            <a:r>
              <a:rPr lang="en-US" sz="2400" dirty="0" smtClean="0"/>
              <a:t>Transport headers/properties</a:t>
            </a:r>
          </a:p>
          <a:p>
            <a:pPr marL="342900" indent="-342900">
              <a:buFont typeface="Arial" panose="020B0604020202020204" pitchFamily="34" charset="0"/>
              <a:buChar char="•"/>
            </a:pPr>
            <a:r>
              <a:rPr lang="en-US" sz="2400" dirty="0" smtClean="0"/>
              <a:t>A part of the message (specified using </a:t>
            </a:r>
            <a:r>
              <a:rPr lang="en-US" sz="2400" dirty="0" err="1" smtClean="0"/>
              <a:t>XPath</a:t>
            </a:r>
            <a:r>
              <a:rPr lang="en-US" sz="2400" dirty="0" smtClean="0"/>
              <a:t>)</a:t>
            </a:r>
          </a:p>
          <a:p>
            <a:pPr marL="342900" indent="-342900">
              <a:buFont typeface="Arial" panose="020B0604020202020204" pitchFamily="34" charset="0"/>
              <a:buChar char="•"/>
            </a:pPr>
            <a:r>
              <a:rPr lang="en-US" sz="2400" dirty="0" smtClean="0"/>
              <a:t>An external data lookup</a:t>
            </a:r>
          </a:p>
          <a:p>
            <a:pPr marL="342900" indent="-342900">
              <a:buFont typeface="Arial" panose="020B0604020202020204" pitchFamily="34" charset="0"/>
              <a:buChar char="•"/>
            </a:pPr>
            <a:r>
              <a:rPr lang="en-US" sz="2400" dirty="0" smtClean="0"/>
              <a:t>System properties</a:t>
            </a:r>
          </a:p>
          <a:p>
            <a:endParaRPr lang="en-US" sz="2400" dirty="0"/>
          </a:p>
          <a:p>
            <a:r>
              <a:rPr lang="en-US" sz="2400" dirty="0" smtClean="0"/>
              <a:t>Use in Filter Rules/Actions for routing or in Maps</a:t>
            </a:r>
          </a:p>
          <a:p>
            <a:endParaRPr lang="en-US" sz="2400" dirty="0"/>
          </a:p>
          <a:p>
            <a:r>
              <a:rPr lang="en-US" sz="2400" dirty="0" smtClean="0"/>
              <a:t>Supported destinations auto-convert properties into meta data</a:t>
            </a:r>
          </a:p>
        </p:txBody>
      </p:sp>
      <p:pic>
        <p:nvPicPr>
          <p:cNvPr id="5" name="Picture 4"/>
          <p:cNvPicPr>
            <a:picLocks noChangeAspect="1"/>
          </p:cNvPicPr>
          <p:nvPr/>
        </p:nvPicPr>
        <p:blipFill>
          <a:blip r:embed="rId2"/>
          <a:stretch>
            <a:fillRect/>
          </a:stretch>
        </p:blipFill>
        <p:spPr>
          <a:xfrm>
            <a:off x="7403683" y="1214472"/>
            <a:ext cx="4760201" cy="2887335"/>
          </a:xfrm>
          <a:prstGeom prst="rect">
            <a:avLst/>
          </a:prstGeom>
        </p:spPr>
      </p:pic>
      <p:pic>
        <p:nvPicPr>
          <p:cNvPr id="6" name="Picture 5"/>
          <p:cNvPicPr>
            <a:picLocks noChangeAspect="1"/>
          </p:cNvPicPr>
          <p:nvPr/>
        </p:nvPicPr>
        <p:blipFill>
          <a:blip r:embed="rId3"/>
          <a:stretch>
            <a:fillRect/>
          </a:stretch>
        </p:blipFill>
        <p:spPr>
          <a:xfrm>
            <a:off x="7403683" y="4321259"/>
            <a:ext cx="4760201" cy="2431124"/>
          </a:xfrm>
          <a:prstGeom prst="rect">
            <a:avLst/>
          </a:prstGeom>
        </p:spPr>
      </p:pic>
    </p:spTree>
    <p:extLst>
      <p:ext uri="{BB962C8B-B14F-4D97-AF65-F5344CB8AC3E}">
        <p14:creationId xmlns:p14="http://schemas.microsoft.com/office/powerpoint/2010/main" val="2225210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Text Placeholder 2"/>
          <p:cNvSpPr>
            <a:spLocks noGrp="1"/>
          </p:cNvSpPr>
          <p:nvPr>
            <p:ph type="body" sz="quarter" idx="10"/>
          </p:nvPr>
        </p:nvSpPr>
        <p:spPr>
          <a:xfrm>
            <a:off x="274638" y="1642058"/>
            <a:ext cx="6141900" cy="5109091"/>
          </a:xfrm>
        </p:spPr>
        <p:txBody>
          <a:bodyPr/>
          <a:lstStyle/>
          <a:p>
            <a:r>
              <a:rPr lang="en-US" sz="3200" dirty="0" smtClean="0"/>
              <a:t>Graphical UI tool to define your map</a:t>
            </a:r>
          </a:p>
          <a:p>
            <a:endParaRPr lang="en-US" sz="3200" dirty="0"/>
          </a:p>
          <a:p>
            <a:r>
              <a:rPr lang="en-US" sz="3200" dirty="0" smtClean="0"/>
              <a:t>OOB Support for more than 35 operations</a:t>
            </a:r>
          </a:p>
          <a:p>
            <a:pPr marL="571500" indent="-571500">
              <a:buFont typeface="Arial" panose="020B0604020202020204" pitchFamily="34" charset="0"/>
              <a:buChar char="•"/>
            </a:pPr>
            <a:r>
              <a:rPr lang="en-US" sz="3200" dirty="0" smtClean="0"/>
              <a:t>Supports custom XSLT and inline C# scripts</a:t>
            </a:r>
          </a:p>
          <a:p>
            <a:endParaRPr lang="en-US" sz="3200" dirty="0"/>
          </a:p>
          <a:p>
            <a:r>
              <a:rPr lang="en-US" sz="3200" dirty="0" smtClean="0"/>
              <a:t>Test the map locally and validate the output as well</a:t>
            </a:r>
            <a:endParaRPr lang="en-US" sz="3200" dirty="0"/>
          </a:p>
        </p:txBody>
      </p:sp>
      <p:pic>
        <p:nvPicPr>
          <p:cNvPr id="5" name="Picture 4"/>
          <p:cNvPicPr>
            <a:picLocks noChangeAspect="1"/>
          </p:cNvPicPr>
          <p:nvPr/>
        </p:nvPicPr>
        <p:blipFill>
          <a:blip r:embed="rId2"/>
          <a:stretch>
            <a:fillRect/>
          </a:stretch>
        </p:blipFill>
        <p:spPr>
          <a:xfrm>
            <a:off x="6551665" y="2224223"/>
            <a:ext cx="5421108" cy="2445079"/>
          </a:xfrm>
          <a:prstGeom prst="rect">
            <a:avLst/>
          </a:prstGeom>
          <a:ln>
            <a:solidFill>
              <a:srgbClr val="FF9900"/>
            </a:solidFill>
          </a:ln>
        </p:spPr>
      </p:pic>
    </p:spTree>
    <p:extLst>
      <p:ext uri="{BB962C8B-B14F-4D97-AF65-F5344CB8AC3E}">
        <p14:creationId xmlns:p14="http://schemas.microsoft.com/office/powerpoint/2010/main" val="11591750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a:t>
            </a:r>
            <a:endParaRPr lang="en-US" dirty="0"/>
          </a:p>
        </p:txBody>
      </p:sp>
      <p:sp>
        <p:nvSpPr>
          <p:cNvPr id="3" name="Text Placeholder 2"/>
          <p:cNvSpPr>
            <a:spLocks noGrp="1"/>
          </p:cNvSpPr>
          <p:nvPr>
            <p:ph type="body" sz="quarter" idx="10"/>
          </p:nvPr>
        </p:nvSpPr>
        <p:spPr>
          <a:xfrm>
            <a:off x="274320" y="1620354"/>
            <a:ext cx="7587532" cy="4665893"/>
          </a:xfrm>
        </p:spPr>
        <p:txBody>
          <a:bodyPr/>
          <a:lstStyle/>
          <a:p>
            <a:r>
              <a:rPr lang="en-US" sz="3200" dirty="0" smtClean="0"/>
              <a:t>Rule based routing</a:t>
            </a:r>
          </a:p>
          <a:p>
            <a:pPr marL="571500" indent="-571500">
              <a:buFont typeface="Arial" panose="020B0604020202020204" pitchFamily="34" charset="0"/>
              <a:buChar char="•"/>
            </a:pPr>
            <a:r>
              <a:rPr lang="en-US" sz="3200" dirty="0" smtClean="0"/>
              <a:t>Message delivered to first matching destination</a:t>
            </a:r>
          </a:p>
          <a:p>
            <a:endParaRPr lang="en-US" sz="3200" dirty="0"/>
          </a:p>
          <a:p>
            <a:r>
              <a:rPr lang="en-US" sz="3200" dirty="0" smtClean="0"/>
              <a:t>Rules use the same SQL92 syntax used in Service Bus Topic/Subscription Rules</a:t>
            </a:r>
          </a:p>
          <a:p>
            <a:endParaRPr lang="en-US" sz="3200" dirty="0"/>
          </a:p>
          <a:p>
            <a:r>
              <a:rPr lang="en-US" sz="3200" dirty="0" smtClean="0"/>
              <a:t>Route Actions may be used to write destination specific headers</a:t>
            </a:r>
          </a:p>
        </p:txBody>
      </p:sp>
      <p:pic>
        <p:nvPicPr>
          <p:cNvPr id="4" name="Picture 3"/>
          <p:cNvPicPr>
            <a:picLocks noChangeAspect="1"/>
          </p:cNvPicPr>
          <p:nvPr/>
        </p:nvPicPr>
        <p:blipFill>
          <a:blip r:embed="rId2"/>
          <a:stretch>
            <a:fillRect/>
          </a:stretch>
        </p:blipFill>
        <p:spPr>
          <a:xfrm>
            <a:off x="7937566" y="989275"/>
            <a:ext cx="4128539" cy="2654584"/>
          </a:xfrm>
          <a:prstGeom prst="rect">
            <a:avLst/>
          </a:prstGeom>
        </p:spPr>
      </p:pic>
      <p:pic>
        <p:nvPicPr>
          <p:cNvPr id="5" name="Picture 4"/>
          <p:cNvPicPr>
            <a:picLocks noChangeAspect="1"/>
          </p:cNvPicPr>
          <p:nvPr/>
        </p:nvPicPr>
        <p:blipFill>
          <a:blip r:embed="rId3"/>
          <a:stretch>
            <a:fillRect/>
          </a:stretch>
        </p:blipFill>
        <p:spPr>
          <a:xfrm>
            <a:off x="7937566" y="4118578"/>
            <a:ext cx="4128539" cy="2431309"/>
          </a:xfrm>
          <a:prstGeom prst="rect">
            <a:avLst/>
          </a:prstGeom>
        </p:spPr>
      </p:pic>
    </p:spTree>
    <p:extLst>
      <p:ext uri="{BB962C8B-B14F-4D97-AF65-F5344CB8AC3E}">
        <p14:creationId xmlns:p14="http://schemas.microsoft.com/office/powerpoint/2010/main" val="241850521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Connectivity</a:t>
            </a:r>
            <a:endParaRPr lang="en-US" dirty="0"/>
          </a:p>
        </p:txBody>
      </p:sp>
      <p:sp>
        <p:nvSpPr>
          <p:cNvPr id="21" name="Can 20"/>
          <p:cNvSpPr/>
          <p:nvPr/>
        </p:nvSpPr>
        <p:spPr bwMode="auto">
          <a:xfrm>
            <a:off x="1494508" y="5933730"/>
            <a:ext cx="1486579" cy="87696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Database</a:t>
            </a:r>
          </a:p>
        </p:txBody>
      </p:sp>
      <p:sp>
        <p:nvSpPr>
          <p:cNvPr id="22" name="Can 21"/>
          <p:cNvSpPr/>
          <p:nvPr/>
        </p:nvSpPr>
        <p:spPr bwMode="auto">
          <a:xfrm>
            <a:off x="3895651" y="5933730"/>
            <a:ext cx="1486579" cy="87696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ERP</a:t>
            </a:r>
          </a:p>
        </p:txBody>
      </p:sp>
      <p:sp>
        <p:nvSpPr>
          <p:cNvPr id="23" name="Rectangle 22"/>
          <p:cNvSpPr/>
          <p:nvPr/>
        </p:nvSpPr>
        <p:spPr>
          <a:xfrm>
            <a:off x="506709" y="4373438"/>
            <a:ext cx="11428379" cy="265075"/>
          </a:xfrm>
          <a:prstGeom prst="rect">
            <a:avLst/>
          </a:prstGeom>
          <a:pattFill prst="horzBrick">
            <a:fgClr>
              <a:srgbClr val="C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dirty="0">
              <a:solidFill>
                <a:srgbClr val="FFFFFF"/>
              </a:solidFill>
            </a:endParaRPr>
          </a:p>
        </p:txBody>
      </p:sp>
      <p:sp>
        <p:nvSpPr>
          <p:cNvPr id="29" name="Rectangle 28"/>
          <p:cNvSpPr/>
          <p:nvPr/>
        </p:nvSpPr>
        <p:spPr bwMode="auto">
          <a:xfrm>
            <a:off x="6296795" y="4990169"/>
            <a:ext cx="3504703" cy="1437997"/>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BizTalk Adapter Service</a:t>
            </a:r>
          </a:p>
        </p:txBody>
      </p:sp>
      <p:sp>
        <p:nvSpPr>
          <p:cNvPr id="30" name="Rectangle 29"/>
          <p:cNvSpPr/>
          <p:nvPr/>
        </p:nvSpPr>
        <p:spPr>
          <a:xfrm>
            <a:off x="10716062" y="4852343"/>
            <a:ext cx="1219027" cy="5432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99" dirty="0">
                <a:solidFill>
                  <a:srgbClr val="000000"/>
                </a:solidFill>
              </a:rPr>
              <a:t>Server Explorer</a:t>
            </a:r>
          </a:p>
          <a:p>
            <a:pPr algn="ctr"/>
            <a:r>
              <a:rPr lang="en-US" sz="1199" dirty="0">
                <a:solidFill>
                  <a:srgbClr val="000000"/>
                </a:solidFill>
              </a:rPr>
              <a:t>(Visual Studio)</a:t>
            </a:r>
          </a:p>
        </p:txBody>
      </p:sp>
      <p:sp>
        <p:nvSpPr>
          <p:cNvPr id="31" name="Rectangle 30"/>
          <p:cNvSpPr/>
          <p:nvPr/>
        </p:nvSpPr>
        <p:spPr>
          <a:xfrm>
            <a:off x="10716062" y="5696852"/>
            <a:ext cx="1219027" cy="5432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99" dirty="0">
                <a:solidFill>
                  <a:srgbClr val="000000"/>
                </a:solidFill>
              </a:rPr>
              <a:t>PowerShell </a:t>
            </a:r>
            <a:r>
              <a:rPr lang="en-US" sz="1199" dirty="0" err="1">
                <a:solidFill>
                  <a:srgbClr val="000000"/>
                </a:solidFill>
              </a:rPr>
              <a:t>CmdLets</a:t>
            </a:r>
            <a:endParaRPr lang="en-US" sz="1199" dirty="0">
              <a:solidFill>
                <a:srgbClr val="000000"/>
              </a:solidFill>
            </a:endParaRPr>
          </a:p>
        </p:txBody>
      </p:sp>
      <p:sp>
        <p:nvSpPr>
          <p:cNvPr id="32" name="Rounded Rectangle 31"/>
          <p:cNvSpPr/>
          <p:nvPr/>
        </p:nvSpPr>
        <p:spPr>
          <a:xfrm>
            <a:off x="8427204" y="5249614"/>
            <a:ext cx="1181395" cy="4571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99" dirty="0">
                <a:solidFill>
                  <a:srgbClr val="000000"/>
                </a:solidFill>
              </a:rPr>
              <a:t>Management Service</a:t>
            </a:r>
          </a:p>
        </p:txBody>
      </p:sp>
      <p:sp>
        <p:nvSpPr>
          <p:cNvPr id="33" name="Up-Down Arrow 32"/>
          <p:cNvSpPr/>
          <p:nvPr/>
        </p:nvSpPr>
        <p:spPr>
          <a:xfrm rot="4522394">
            <a:off x="10116140" y="4760940"/>
            <a:ext cx="130013" cy="1139596"/>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000000"/>
              </a:solidFill>
            </a:endParaRPr>
          </a:p>
        </p:txBody>
      </p:sp>
      <p:sp>
        <p:nvSpPr>
          <p:cNvPr id="34" name="Up-Down Arrow 33"/>
          <p:cNvSpPr/>
          <p:nvPr/>
        </p:nvSpPr>
        <p:spPr>
          <a:xfrm rot="6292350">
            <a:off x="10110492" y="5210462"/>
            <a:ext cx="131345" cy="1139596"/>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000000"/>
              </a:solidFill>
            </a:endParaRPr>
          </a:p>
        </p:txBody>
      </p:sp>
      <p:sp>
        <p:nvSpPr>
          <p:cNvPr id="35" name="TextBox 34"/>
          <p:cNvSpPr txBox="1"/>
          <p:nvPr/>
        </p:nvSpPr>
        <p:spPr>
          <a:xfrm>
            <a:off x="9908612" y="5399044"/>
            <a:ext cx="801436" cy="282383"/>
          </a:xfrm>
          <a:prstGeom prst="rect">
            <a:avLst/>
          </a:prstGeom>
          <a:noFill/>
        </p:spPr>
        <p:txBody>
          <a:bodyPr wrap="none" rtlCol="0">
            <a:spAutoFit/>
          </a:bodyPr>
          <a:lstStyle/>
          <a:p>
            <a:r>
              <a:rPr lang="en-US" sz="1199" dirty="0">
                <a:solidFill>
                  <a:srgbClr val="FFFFFF"/>
                </a:solidFill>
                <a:ea typeface="Segoe UI" pitchFamily="34" charset="0"/>
                <a:cs typeface="Segoe UI" pitchFamily="34" charset="0"/>
              </a:rPr>
              <a:t>REST API</a:t>
            </a:r>
          </a:p>
        </p:txBody>
      </p:sp>
      <p:sp>
        <p:nvSpPr>
          <p:cNvPr id="36" name="Rounded Rectangle 35"/>
          <p:cNvSpPr/>
          <p:nvPr/>
        </p:nvSpPr>
        <p:spPr>
          <a:xfrm>
            <a:off x="6522994" y="5249614"/>
            <a:ext cx="1242213" cy="4571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99" dirty="0">
                <a:solidFill>
                  <a:srgbClr val="000000"/>
                </a:solidFill>
              </a:rPr>
              <a:t>Lob Relay (Service Host)</a:t>
            </a:r>
          </a:p>
        </p:txBody>
      </p:sp>
      <p:cxnSp>
        <p:nvCxnSpPr>
          <p:cNvPr id="45" name="Elbow Connector 44"/>
          <p:cNvCxnSpPr/>
          <p:nvPr/>
        </p:nvCxnSpPr>
        <p:spPr>
          <a:xfrm rot="5400000">
            <a:off x="8341959" y="2635083"/>
            <a:ext cx="1144425" cy="3548517"/>
          </a:xfrm>
          <a:prstGeom prst="bentConnector3">
            <a:avLst>
              <a:gd name="adj1" fmla="val 43034"/>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6" idx="1"/>
            <a:endCxn id="22" idx="1"/>
          </p:cNvCxnSpPr>
          <p:nvPr/>
        </p:nvCxnSpPr>
        <p:spPr>
          <a:xfrm rot="10800000" flipV="1">
            <a:off x="4638942" y="5478181"/>
            <a:ext cx="1884054" cy="455548"/>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21" idx="1"/>
          </p:cNvCxnSpPr>
          <p:nvPr/>
        </p:nvCxnSpPr>
        <p:spPr>
          <a:xfrm rot="10800000" flipV="1">
            <a:off x="2237799" y="5478181"/>
            <a:ext cx="4285203" cy="455548"/>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617172" y="5501383"/>
            <a:ext cx="1111531" cy="464800"/>
          </a:xfrm>
          <a:prstGeom prst="rect">
            <a:avLst/>
          </a:prstGeom>
          <a:noFill/>
        </p:spPr>
        <p:txBody>
          <a:bodyPr wrap="none" lIns="182854" tIns="146283" rIns="182854" bIns="146283" rtlCol="0">
            <a:spAutoFit/>
          </a:bodyPr>
          <a:lstStyle/>
          <a:p>
            <a:pPr>
              <a:lnSpc>
                <a:spcPct val="90000"/>
              </a:lnSpc>
            </a:pPr>
            <a:r>
              <a:rPr lang="en-US" sz="1199" dirty="0">
                <a:gradFill>
                  <a:gsLst>
                    <a:gs pos="2917">
                      <a:srgbClr val="FFFFFF"/>
                    </a:gs>
                    <a:gs pos="30000">
                      <a:srgbClr val="FFFFFF"/>
                    </a:gs>
                  </a:gsLst>
                  <a:lin ang="5400000" scaled="0"/>
                </a:gradFill>
              </a:rPr>
              <a:t>Lob Target</a:t>
            </a:r>
          </a:p>
        </p:txBody>
      </p:sp>
      <p:sp>
        <p:nvSpPr>
          <p:cNvPr id="58" name="TextBox 57"/>
          <p:cNvSpPr txBox="1"/>
          <p:nvPr/>
        </p:nvSpPr>
        <p:spPr>
          <a:xfrm>
            <a:off x="2180211" y="5478181"/>
            <a:ext cx="1111531" cy="464800"/>
          </a:xfrm>
          <a:prstGeom prst="rect">
            <a:avLst/>
          </a:prstGeom>
          <a:noFill/>
        </p:spPr>
        <p:txBody>
          <a:bodyPr wrap="none" lIns="182854" tIns="146283" rIns="182854" bIns="146283" rtlCol="0">
            <a:spAutoFit/>
          </a:bodyPr>
          <a:lstStyle/>
          <a:p>
            <a:pPr>
              <a:lnSpc>
                <a:spcPct val="90000"/>
              </a:lnSpc>
            </a:pPr>
            <a:r>
              <a:rPr lang="en-US" sz="1199" dirty="0">
                <a:gradFill>
                  <a:gsLst>
                    <a:gs pos="2917">
                      <a:srgbClr val="FFFFFF"/>
                    </a:gs>
                    <a:gs pos="30000">
                      <a:srgbClr val="FFFFFF"/>
                    </a:gs>
                  </a:gsLst>
                  <a:lin ang="5400000" scaled="0"/>
                </a:gradFill>
              </a:rPr>
              <a:t>Lob Target</a:t>
            </a:r>
          </a:p>
        </p:txBody>
      </p:sp>
      <p:sp>
        <p:nvSpPr>
          <p:cNvPr id="38" name="Rectangle 37"/>
          <p:cNvSpPr/>
          <p:nvPr/>
        </p:nvSpPr>
        <p:spPr bwMode="auto">
          <a:xfrm>
            <a:off x="506709" y="1622960"/>
            <a:ext cx="2066831" cy="14552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Cloud Application</a:t>
            </a:r>
          </a:p>
        </p:txBody>
      </p:sp>
      <p:cxnSp>
        <p:nvCxnSpPr>
          <p:cNvPr id="39" name="Straight Arrow Connector 38"/>
          <p:cNvCxnSpPr>
            <a:stCxn id="38" idx="3"/>
            <a:endCxn id="54" idx="3"/>
          </p:cNvCxnSpPr>
          <p:nvPr/>
        </p:nvCxnSpPr>
        <p:spPr>
          <a:xfrm flipV="1">
            <a:off x="2573540" y="2292739"/>
            <a:ext cx="1163787" cy="5785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798" y="2358890"/>
            <a:ext cx="836895" cy="560854"/>
          </a:xfrm>
          <a:prstGeom prst="rect">
            <a:avLst/>
          </a:prstGeom>
        </p:spPr>
      </p:pic>
      <p:sp>
        <p:nvSpPr>
          <p:cNvPr id="48" name="Rectangle 47"/>
          <p:cNvSpPr/>
          <p:nvPr/>
        </p:nvSpPr>
        <p:spPr bwMode="auto">
          <a:xfrm>
            <a:off x="9555255" y="2064831"/>
            <a:ext cx="1676162" cy="4555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Blob</a:t>
            </a:r>
          </a:p>
        </p:txBody>
      </p:sp>
      <p:sp>
        <p:nvSpPr>
          <p:cNvPr id="50" name="Rectangle 49"/>
          <p:cNvSpPr/>
          <p:nvPr/>
        </p:nvSpPr>
        <p:spPr bwMode="auto">
          <a:xfrm>
            <a:off x="9538628" y="435880"/>
            <a:ext cx="1676162" cy="4555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Service Bus</a:t>
            </a:r>
          </a:p>
        </p:txBody>
      </p:sp>
      <p:sp>
        <p:nvSpPr>
          <p:cNvPr id="51" name="Rectangle 50"/>
          <p:cNvSpPr/>
          <p:nvPr/>
        </p:nvSpPr>
        <p:spPr bwMode="auto">
          <a:xfrm>
            <a:off x="6261957" y="2094363"/>
            <a:ext cx="2297114" cy="4049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a:lnSpc>
                <a:spcPct val="90000"/>
              </a:lnSpc>
              <a:spcAft>
                <a:spcPts val="600"/>
              </a:spcAft>
            </a:pPr>
            <a:r>
              <a:rPr lang="en-GB" sz="2000" dirty="0" smtClean="0">
                <a:gradFill>
                  <a:gsLst>
                    <a:gs pos="2917">
                      <a:schemeClr val="tx1"/>
                    </a:gs>
                    <a:gs pos="30000">
                      <a:schemeClr val="tx1"/>
                    </a:gs>
                  </a:gsLst>
                  <a:lin ang="5400000" scaled="0"/>
                </a:gradFill>
              </a:rPr>
              <a:t>Month &lt;&gt; “July”</a:t>
            </a:r>
            <a:endParaRPr lang="en-GB" sz="2000" dirty="0">
              <a:gradFill>
                <a:gsLst>
                  <a:gs pos="2917">
                    <a:schemeClr val="tx1"/>
                  </a:gs>
                  <a:gs pos="30000">
                    <a:schemeClr val="tx1"/>
                  </a:gs>
                </a:gsLst>
                <a:lin ang="5400000" scaled="0"/>
              </a:gradFill>
            </a:endParaRPr>
          </a:p>
        </p:txBody>
      </p:sp>
      <p:sp>
        <p:nvSpPr>
          <p:cNvPr id="52" name="Rectangle 51"/>
          <p:cNvSpPr/>
          <p:nvPr/>
        </p:nvSpPr>
        <p:spPr bwMode="auto">
          <a:xfrm>
            <a:off x="6261957" y="1101466"/>
            <a:ext cx="2297114" cy="4621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a:lnSpc>
                <a:spcPct val="90000"/>
              </a:lnSpc>
              <a:spcAft>
                <a:spcPts val="600"/>
              </a:spcAft>
            </a:pPr>
            <a:r>
              <a:rPr lang="en-GB" sz="2000" dirty="0">
                <a:gradFill>
                  <a:gsLst>
                    <a:gs pos="2917">
                      <a:schemeClr val="tx1"/>
                    </a:gs>
                    <a:gs pos="30000">
                      <a:schemeClr val="tx1"/>
                    </a:gs>
                  </a:gsLst>
                  <a:lin ang="5400000" scaled="0"/>
                </a:gradFill>
              </a:rPr>
              <a:t>Month=‘July’</a:t>
            </a:r>
          </a:p>
        </p:txBody>
      </p:sp>
      <p:sp>
        <p:nvSpPr>
          <p:cNvPr id="54" name="Freeform 128"/>
          <p:cNvSpPr>
            <a:spLocks noChangeAspect="1"/>
          </p:cNvSpPr>
          <p:nvPr/>
        </p:nvSpPr>
        <p:spPr bwMode="black">
          <a:xfrm>
            <a:off x="3569724" y="1525710"/>
            <a:ext cx="1983948" cy="128294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000000"/>
                  </a:gs>
                  <a:gs pos="10417">
                    <a:srgbClr val="000000"/>
                  </a:gs>
                </a:gsLst>
                <a:lin ang="5400000" scaled="0"/>
              </a:gradFill>
            </a:endParaRPr>
          </a:p>
        </p:txBody>
      </p:sp>
      <p:cxnSp>
        <p:nvCxnSpPr>
          <p:cNvPr id="55" name="Elbow Connector 54"/>
          <p:cNvCxnSpPr>
            <a:stCxn id="52" idx="3"/>
            <a:endCxn id="50" idx="1"/>
          </p:cNvCxnSpPr>
          <p:nvPr/>
        </p:nvCxnSpPr>
        <p:spPr>
          <a:xfrm flipV="1">
            <a:off x="8559071" y="663655"/>
            <a:ext cx="979557" cy="668866"/>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51" idx="3"/>
            <a:endCxn id="48" idx="1"/>
          </p:cNvCxnSpPr>
          <p:nvPr/>
        </p:nvCxnSpPr>
        <p:spPr>
          <a:xfrm flipV="1">
            <a:off x="8559071" y="2292606"/>
            <a:ext cx="996184" cy="421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4" idx="8"/>
            <a:endCxn id="52" idx="1"/>
          </p:cNvCxnSpPr>
          <p:nvPr/>
        </p:nvCxnSpPr>
        <p:spPr>
          <a:xfrm flipV="1">
            <a:off x="5553672" y="1332521"/>
            <a:ext cx="708285" cy="964783"/>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54" idx="8"/>
            <a:endCxn id="51" idx="1"/>
          </p:cNvCxnSpPr>
          <p:nvPr/>
        </p:nvCxnSpPr>
        <p:spPr>
          <a:xfrm flipV="1">
            <a:off x="5553672" y="2296816"/>
            <a:ext cx="708285" cy="488"/>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
          <a:stretch>
            <a:fillRect/>
          </a:stretch>
        </p:blipFill>
        <p:spPr>
          <a:xfrm>
            <a:off x="10980514" y="231382"/>
            <a:ext cx="680066" cy="769660"/>
          </a:xfrm>
          <a:prstGeom prst="rect">
            <a:avLst/>
          </a:prstGeom>
        </p:spPr>
      </p:pic>
      <p:pic>
        <p:nvPicPr>
          <p:cNvPr id="63" name="Picture 2" descr="https://az213233.vo.msecnd.net/Content/3.6.00298.3.130702-1421/Storage/Sto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6923" y="1626647"/>
            <a:ext cx="1375446" cy="687725"/>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bwMode="auto">
          <a:xfrm>
            <a:off x="6261957" y="3012061"/>
            <a:ext cx="2402358" cy="4049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a:lnSpc>
                <a:spcPct val="90000"/>
              </a:lnSpc>
              <a:spcAft>
                <a:spcPts val="600"/>
              </a:spcAft>
            </a:pPr>
            <a:r>
              <a:rPr lang="en-GB" sz="2000" dirty="0" smtClean="0">
                <a:gradFill>
                  <a:gsLst>
                    <a:gs pos="2917">
                      <a:schemeClr val="tx1"/>
                    </a:gs>
                    <a:gs pos="30000">
                      <a:schemeClr val="tx1"/>
                    </a:gs>
                  </a:gsLst>
                  <a:lin ang="5400000" scaled="0"/>
                </a:gradFill>
              </a:rPr>
              <a:t>Month = “August”</a:t>
            </a:r>
            <a:endParaRPr lang="en-GB" sz="2000" dirty="0">
              <a:gradFill>
                <a:gsLst>
                  <a:gs pos="2917">
                    <a:schemeClr val="tx1"/>
                  </a:gs>
                  <a:gs pos="30000">
                    <a:schemeClr val="tx1"/>
                  </a:gs>
                </a:gsLst>
                <a:lin ang="5400000" scaled="0"/>
              </a:gradFill>
            </a:endParaRPr>
          </a:p>
        </p:txBody>
      </p:sp>
      <p:sp>
        <p:nvSpPr>
          <p:cNvPr id="65" name="Rectangle 64"/>
          <p:cNvSpPr/>
          <p:nvPr/>
        </p:nvSpPr>
        <p:spPr bwMode="auto">
          <a:xfrm>
            <a:off x="9533868" y="3360009"/>
            <a:ext cx="1676162" cy="4555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Service Bus</a:t>
            </a:r>
          </a:p>
        </p:txBody>
      </p:sp>
      <p:pic>
        <p:nvPicPr>
          <p:cNvPr id="66" name="Picture 65"/>
          <p:cNvPicPr>
            <a:picLocks noChangeAspect="1"/>
          </p:cNvPicPr>
          <p:nvPr/>
        </p:nvPicPr>
        <p:blipFill>
          <a:blip r:embed="rId3"/>
          <a:stretch>
            <a:fillRect/>
          </a:stretch>
        </p:blipFill>
        <p:spPr>
          <a:xfrm>
            <a:off x="10975754" y="3155511"/>
            <a:ext cx="680066" cy="769660"/>
          </a:xfrm>
          <a:prstGeom prst="rect">
            <a:avLst/>
          </a:prstGeom>
        </p:spPr>
      </p:pic>
      <p:cxnSp>
        <p:nvCxnSpPr>
          <p:cNvPr id="24" name="Elbow Connector 23"/>
          <p:cNvCxnSpPr>
            <a:stCxn id="54" idx="8"/>
            <a:endCxn id="64" idx="1"/>
          </p:cNvCxnSpPr>
          <p:nvPr/>
        </p:nvCxnSpPr>
        <p:spPr>
          <a:xfrm>
            <a:off x="5553672" y="2297304"/>
            <a:ext cx="708285" cy="91721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4" idx="3"/>
            <a:endCxn id="65" idx="1"/>
          </p:cNvCxnSpPr>
          <p:nvPr/>
        </p:nvCxnSpPr>
        <p:spPr>
          <a:xfrm>
            <a:off x="8664315" y="3214514"/>
            <a:ext cx="869553" cy="37327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713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6" grpId="0" animBg="1"/>
      <p:bldP spid="57"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42236" y="2233302"/>
            <a:ext cx="10670408" cy="3163157"/>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descr="\\MAGNUM\Projects\Microsoft\Cloud Power FY12\Design\Icons\PNGs\Stop_watch.png"/>
          <p:cNvPicPr>
            <a:picLocks noChangeAspect="1" noChangeArrowheads="1"/>
          </p:cNvPicPr>
          <p:nvPr/>
        </p:nvPicPr>
        <p:blipFill>
          <a:blip r:embed="rId2" cstate="print">
            <a:lum bright="100000"/>
          </a:blip>
          <a:stretch>
            <a:fillRect/>
          </a:stretch>
        </p:blipFill>
        <p:spPr bwMode="auto">
          <a:xfrm>
            <a:off x="9695336" y="4060713"/>
            <a:ext cx="1517308" cy="1636581"/>
          </a:xfrm>
          <a:prstGeom prst="rect">
            <a:avLst/>
          </a:prstGeom>
          <a:noFill/>
        </p:spPr>
      </p:pic>
      <p:sp>
        <p:nvSpPr>
          <p:cNvPr id="7" name="Rectangle 6"/>
          <p:cNvSpPr/>
          <p:nvPr/>
        </p:nvSpPr>
        <p:spPr>
          <a:xfrm>
            <a:off x="715504" y="2332742"/>
            <a:ext cx="11720971" cy="2862322"/>
          </a:xfrm>
          <a:prstGeom prst="rect">
            <a:avLst/>
          </a:prstGeom>
        </p:spPr>
        <p:txBody>
          <a:bodyPr wrap="square">
            <a:spAutoFit/>
          </a:bodyPr>
          <a:lstStyle/>
          <a:p>
            <a:pPr marL="342900" lvl="1" indent="-342900">
              <a:buFont typeface="Arial" panose="020B0604020202020204" pitchFamily="34" charset="0"/>
              <a:buChar char="•"/>
            </a:pPr>
            <a:r>
              <a:rPr lang="en-US" sz="3600" dirty="0" smtClean="0">
                <a:latin typeface="+mj-lt"/>
              </a:rPr>
              <a:t>BizTalk </a:t>
            </a:r>
            <a:r>
              <a:rPr lang="en-US" sz="3600" dirty="0">
                <a:latin typeface="+mj-lt"/>
              </a:rPr>
              <a:t>Services utilizes and extends Service Bus </a:t>
            </a:r>
          </a:p>
          <a:p>
            <a:pPr marL="342900" lvl="1" indent="-342900">
              <a:buFont typeface="Arial" panose="020B0604020202020204" pitchFamily="34" charset="0"/>
              <a:buChar char="•"/>
            </a:pPr>
            <a:r>
              <a:rPr lang="en-US" sz="3600" dirty="0">
                <a:latin typeface="+mj-lt"/>
              </a:rPr>
              <a:t>BizTalk Services utilizes WF for bridge runtime </a:t>
            </a:r>
          </a:p>
          <a:p>
            <a:pPr marL="342900" lvl="1" indent="-342900">
              <a:buFont typeface="Arial" panose="020B0604020202020204" pitchFamily="34" charset="0"/>
              <a:buChar char="•"/>
            </a:pPr>
            <a:r>
              <a:rPr lang="en-US" sz="3600" dirty="0">
                <a:latin typeface="+mj-lt"/>
              </a:rPr>
              <a:t>BizTalk Server leverages Service Bus for easy </a:t>
            </a:r>
            <a:r>
              <a:rPr lang="en-US" sz="3600" dirty="0" err="1">
                <a:latin typeface="+mj-lt"/>
              </a:rPr>
              <a:t>SaaS</a:t>
            </a:r>
            <a:r>
              <a:rPr lang="en-US" sz="3600" dirty="0">
                <a:latin typeface="+mj-lt"/>
              </a:rPr>
              <a:t> connectivity</a:t>
            </a:r>
          </a:p>
          <a:p>
            <a:pPr marL="342900" lvl="1" indent="-342900">
              <a:buFont typeface="Arial" panose="020B0604020202020204" pitchFamily="34" charset="0"/>
              <a:buChar char="•"/>
            </a:pPr>
            <a:r>
              <a:rPr lang="en-US" sz="3600" dirty="0">
                <a:latin typeface="+mj-lt"/>
              </a:rPr>
              <a:t>WF Manager uses Service Bus for </a:t>
            </a:r>
            <a:r>
              <a:rPr lang="en-US" sz="3600" dirty="0" smtClean="0">
                <a:latin typeface="+mj-lt"/>
              </a:rPr>
              <a:t>messaging</a:t>
            </a:r>
            <a:endParaRPr lang="en-US" sz="3600" dirty="0">
              <a:latin typeface="+mj-lt"/>
            </a:endParaRPr>
          </a:p>
        </p:txBody>
      </p:sp>
      <p:sp>
        <p:nvSpPr>
          <p:cNvPr id="8" name="TextBox 7"/>
          <p:cNvSpPr txBox="1"/>
          <p:nvPr/>
        </p:nvSpPr>
        <p:spPr>
          <a:xfrm>
            <a:off x="127719" y="673661"/>
            <a:ext cx="11872289" cy="1258806"/>
          </a:xfrm>
          <a:prstGeom prst="rect">
            <a:avLst/>
          </a:prstGeom>
          <a:noFill/>
        </p:spPr>
        <p:txBody>
          <a:bodyPr wrap="none" lIns="182880" tIns="146304" rIns="182880" bIns="146304" rtlCol="0">
            <a:spAutoFit/>
          </a:bodyPr>
          <a:lstStyle/>
          <a:p>
            <a:pPr>
              <a:lnSpc>
                <a:spcPct val="90000"/>
              </a:lnSpc>
              <a:spcAft>
                <a:spcPts val="600"/>
              </a:spcAft>
            </a:pPr>
            <a:r>
              <a:rPr lang="en-US" sz="4000" dirty="0"/>
              <a:t>Internally </a:t>
            </a:r>
            <a:r>
              <a:rPr lang="en-US" sz="4000" dirty="0" smtClean="0"/>
              <a:t>all these </a:t>
            </a:r>
            <a:r>
              <a:rPr lang="en-US" sz="4000" dirty="0"/>
              <a:t>technologies are interconnected</a:t>
            </a:r>
          </a:p>
          <a:p>
            <a:pPr>
              <a:lnSpc>
                <a:spcPct val="90000"/>
              </a:lnSpc>
              <a:spcAft>
                <a:spcPts val="600"/>
              </a:spcAft>
            </a:pPr>
            <a:endParaRPr lang="en-GB"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80581748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98929" y="1752469"/>
            <a:ext cx="6864009" cy="2653671"/>
            <a:chOff x="81222" y="1888187"/>
            <a:chExt cx="11599736" cy="2487869"/>
          </a:xfrm>
          <a:solidFill>
            <a:schemeClr val="bg2">
              <a:lumMod val="50000"/>
              <a:lumOff val="50000"/>
            </a:schemeClr>
          </a:solidFill>
        </p:grpSpPr>
        <p:sp>
          <p:nvSpPr>
            <p:cNvPr id="5" name="Rectangle 4"/>
            <p:cNvSpPr/>
            <p:nvPr/>
          </p:nvSpPr>
          <p:spPr bwMode="auto">
            <a:xfrm>
              <a:off x="507868" y="1888187"/>
              <a:ext cx="11173090" cy="2487869"/>
            </a:xfrm>
            <a:prstGeom prst="rect">
              <a:avLst/>
            </a:prstGeom>
            <a:grp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460375" indent="-460375" defTabSz="914400">
                <a:lnSpc>
                  <a:spcPct val="90000"/>
                </a:lnSpc>
                <a:spcBef>
                  <a:spcPct val="20000"/>
                </a:spcBef>
                <a:buSzPct val="90000"/>
                <a:buFontTx/>
                <a:buBlip>
                  <a:blip r:embed="rId2"/>
                </a:buBlip>
              </a:pPr>
              <a:endParaRPr lang="en-US" sz="2400" dirty="0">
                <a:gradFill>
                  <a:gsLst>
                    <a:gs pos="0">
                      <a:srgbClr val="FFFFFF"/>
                    </a:gs>
                    <a:gs pos="100000">
                      <a:srgbClr val="FFFFFF"/>
                    </a:gs>
                  </a:gsLst>
                  <a:lin ang="5400000" scaled="0"/>
                </a:gradFill>
              </a:endParaRPr>
            </a:p>
          </p:txBody>
        </p:sp>
        <p:sp>
          <p:nvSpPr>
            <p:cNvPr id="6" name="Rectangle 5"/>
            <p:cNvSpPr/>
            <p:nvPr/>
          </p:nvSpPr>
          <p:spPr>
            <a:xfrm>
              <a:off x="81222" y="2141346"/>
              <a:ext cx="11321412" cy="1783218"/>
            </a:xfrm>
            <a:prstGeom prst="rect">
              <a:avLst/>
            </a:prstGeom>
            <a:grpFill/>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860425" lvl="1" indent="-403225" defTabSz="914400">
                <a:lnSpc>
                  <a:spcPct val="90000"/>
                </a:lnSpc>
                <a:spcBef>
                  <a:spcPct val="20000"/>
                </a:spcBef>
                <a:buSzPct val="105000"/>
                <a:buFontTx/>
                <a:buBlip>
                  <a:blip r:embed="rId3"/>
                </a:buBlip>
              </a:pPr>
              <a:r>
                <a:rPr lang="en-US" sz="2800" dirty="0" smtClean="0">
                  <a:solidFill>
                    <a:srgbClr val="FFFFFF">
                      <a:alpha val="99000"/>
                    </a:srgbClr>
                  </a:solidFill>
                  <a:latin typeface="+mj-lt"/>
                </a:rPr>
                <a:t>saravana.kumar@biztalk360.com </a:t>
              </a:r>
            </a:p>
            <a:p>
              <a:pPr marL="860425" lvl="1" indent="-403225" defTabSz="914400">
                <a:lnSpc>
                  <a:spcPct val="90000"/>
                </a:lnSpc>
                <a:spcBef>
                  <a:spcPct val="20000"/>
                </a:spcBef>
                <a:buSzPct val="105000"/>
                <a:buFontTx/>
                <a:buBlip>
                  <a:blip r:embed="rId3"/>
                </a:buBlip>
              </a:pPr>
              <a:r>
                <a:rPr lang="en-US" sz="2800" dirty="0">
                  <a:solidFill>
                    <a:srgbClr val="FFFFFF">
                      <a:alpha val="99000"/>
                    </a:srgbClr>
                  </a:solidFill>
                  <a:latin typeface="+mj-lt"/>
                </a:rPr>
                <a:t>http://uk.linkedin.com/in/saravanamv</a:t>
              </a:r>
              <a:endParaRPr lang="en-US" sz="2800" dirty="0" smtClean="0">
                <a:solidFill>
                  <a:srgbClr val="FFFFFF">
                    <a:alpha val="99000"/>
                  </a:srgbClr>
                </a:solidFill>
                <a:latin typeface="+mj-lt"/>
              </a:endParaRPr>
            </a:p>
            <a:p>
              <a:pPr marL="860425" lvl="1" indent="-403225" defTabSz="914400">
                <a:lnSpc>
                  <a:spcPct val="90000"/>
                </a:lnSpc>
                <a:spcBef>
                  <a:spcPct val="20000"/>
                </a:spcBef>
                <a:buSzPct val="105000"/>
                <a:buFontTx/>
                <a:buBlip>
                  <a:blip r:embed="rId3"/>
                </a:buBlip>
              </a:pPr>
              <a:r>
                <a:rPr lang="en-US" sz="2800" dirty="0" smtClean="0">
                  <a:solidFill>
                    <a:srgbClr val="FFFFFF">
                      <a:alpha val="99000"/>
                    </a:srgbClr>
                  </a:solidFill>
                  <a:latin typeface="+mj-lt"/>
                </a:rPr>
                <a:t>@</a:t>
              </a:r>
              <a:r>
                <a:rPr lang="en-US" sz="2800" dirty="0" err="1" smtClean="0">
                  <a:solidFill>
                    <a:srgbClr val="FFFFFF">
                      <a:alpha val="99000"/>
                    </a:srgbClr>
                  </a:solidFill>
                  <a:latin typeface="+mj-lt"/>
                </a:rPr>
                <a:t>saravanamv</a:t>
              </a:r>
              <a:endParaRPr lang="en-US" sz="2800" dirty="0" smtClean="0">
                <a:solidFill>
                  <a:srgbClr val="FFFFFF">
                    <a:alpha val="99000"/>
                  </a:srgbClr>
                </a:solidFill>
                <a:latin typeface="+mj-lt"/>
              </a:endParaRPr>
            </a:p>
            <a:p>
              <a:pPr marL="860425" lvl="1" indent="-403225" defTabSz="914400">
                <a:lnSpc>
                  <a:spcPct val="90000"/>
                </a:lnSpc>
                <a:spcBef>
                  <a:spcPct val="20000"/>
                </a:spcBef>
                <a:buSzPct val="105000"/>
                <a:buFontTx/>
                <a:buBlip>
                  <a:blip r:embed="rId3"/>
                </a:buBlip>
              </a:pPr>
              <a:r>
                <a:rPr lang="en-US" sz="2800" dirty="0" smtClean="0">
                  <a:solidFill>
                    <a:srgbClr val="FFFFFF">
                      <a:alpha val="99000"/>
                    </a:srgbClr>
                  </a:solidFill>
                  <a:latin typeface="+mj-lt"/>
                </a:rPr>
                <a:t>http://blogs.biztalk360.com</a:t>
              </a:r>
            </a:p>
          </p:txBody>
        </p:sp>
      </p:grpSp>
      <p:sp>
        <p:nvSpPr>
          <p:cNvPr id="7" name="Title 1"/>
          <p:cNvSpPr>
            <a:spLocks noGrp="1"/>
          </p:cNvSpPr>
          <p:nvPr/>
        </p:nvSpPr>
        <p:spPr>
          <a:xfrm>
            <a:off x="601113" y="372235"/>
            <a:ext cx="2607246"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400" dirty="0" smtClean="0"/>
              <a:t>Contacts</a:t>
            </a:r>
            <a:endParaRPr lang="en-US" sz="54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970" y="1726490"/>
            <a:ext cx="2101421" cy="266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49970" y="4389378"/>
            <a:ext cx="8712967" cy="730085"/>
          </a:xfrm>
          <a:prstGeom prst="rect">
            <a:avLst/>
          </a:prstGeom>
          <a:solidFill>
            <a:schemeClr val="tx1">
              <a:lumMod val="95000"/>
            </a:schemeClr>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460375" indent="-460375" defTabSz="914400">
              <a:lnSpc>
                <a:spcPct val="90000"/>
              </a:lnSpc>
              <a:spcBef>
                <a:spcPct val="20000"/>
              </a:spcBef>
              <a:buSzPct val="90000"/>
              <a:buFontTx/>
              <a:buBlip>
                <a:blip r:embed="rId2"/>
              </a:buBlip>
            </a:pPr>
            <a:endParaRPr lang="en-US" sz="2400" dirty="0">
              <a:gradFill>
                <a:gsLst>
                  <a:gs pos="0">
                    <a:srgbClr val="FFFFFF"/>
                  </a:gs>
                  <a:gs pos="100000">
                    <a:srgbClr val="FFFFFF"/>
                  </a:gs>
                </a:gsLst>
                <a:lin ang="5400000" scaled="0"/>
              </a:gradFill>
            </a:endParaRPr>
          </a:p>
        </p:txBody>
      </p:sp>
      <p:sp>
        <p:nvSpPr>
          <p:cNvPr id="10" name="Text Placeholder 30"/>
          <p:cNvSpPr txBox="1">
            <a:spLocks/>
          </p:cNvSpPr>
          <p:nvPr/>
        </p:nvSpPr>
        <p:spPr>
          <a:xfrm>
            <a:off x="7654626" y="4560180"/>
            <a:ext cx="2808311" cy="419100"/>
          </a:xfrm>
          <a:prstGeom prst="rect">
            <a:avLst/>
          </a:prstGeom>
        </p:spPr>
        <p:txBody>
          <a:bodyPr/>
          <a:lstStyle>
            <a:defPPr>
              <a:defRPr lang="en-US"/>
            </a:defPPr>
            <a:lvl1pPr marR="0" indent="0" fontAlgn="auto">
              <a:lnSpc>
                <a:spcPct val="90000"/>
              </a:lnSpc>
              <a:spcBef>
                <a:spcPct val="20000"/>
              </a:spcBef>
              <a:spcAft>
                <a:spcPts val="0"/>
              </a:spcAft>
              <a:buClrTx/>
              <a:buSzPct val="90000"/>
              <a:buFont typeface="Arial" pitchFamily="34" charset="0"/>
              <a:buNone/>
              <a:tabLst/>
              <a:defRPr sz="2400" spc="0" baseline="0">
                <a:gradFill>
                  <a:gsLst>
                    <a:gs pos="1250">
                      <a:schemeClr val="tx1"/>
                    </a:gs>
                    <a:gs pos="100000">
                      <a:schemeClr val="tx1"/>
                    </a:gs>
                  </a:gsLst>
                  <a:lin ang="5400000" scaled="0"/>
                </a:gradFill>
                <a:latin typeface="+mj-lt"/>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pt-PT" b="1" dirty="0" smtClean="0">
                <a:solidFill>
                  <a:srgbClr val="0072C6"/>
                </a:solidFill>
              </a:rPr>
              <a:t>www.biztalk360.com</a:t>
            </a:r>
            <a:endParaRPr lang="pt-PT" b="1" dirty="0">
              <a:solidFill>
                <a:srgbClr val="0072C6"/>
              </a:solidFill>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736" y="4499183"/>
            <a:ext cx="21812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682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705" y="338961"/>
            <a:ext cx="9211456" cy="1399898"/>
          </a:xfrm>
        </p:spPr>
        <p:txBody>
          <a:bodyPr/>
          <a:lstStyle/>
          <a:p>
            <a:r>
              <a:rPr lang="en-GB" b="1" dirty="0" smtClean="0"/>
              <a:t>Saravana Kumar</a:t>
            </a:r>
            <a:r>
              <a:rPr lang="en-GB" dirty="0" smtClean="0"/>
              <a:t/>
            </a:r>
            <a:br>
              <a:rPr lang="en-GB" dirty="0" smtClean="0"/>
            </a:br>
            <a:r>
              <a:rPr lang="en-GB" sz="4400" dirty="0" smtClean="0"/>
              <a:t>Founder &amp; CTO – </a:t>
            </a:r>
            <a:endParaRPr lang="en-GB" sz="4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84" y="501590"/>
            <a:ext cx="2101421" cy="266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52128" y="3164477"/>
            <a:ext cx="5941050" cy="1446550"/>
          </a:xfrm>
          <a:prstGeom prst="rect">
            <a:avLst/>
          </a:prstGeom>
          <a:noFill/>
        </p:spPr>
        <p:txBody>
          <a:bodyPr wrap="non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Microsoft Integration MVP (since 2007)</a:t>
            </a:r>
          </a:p>
          <a:p>
            <a:pPr>
              <a:lnSpc>
                <a:spcPct val="90000"/>
              </a:lnSpc>
              <a:spcAft>
                <a:spcPts val="600"/>
              </a:spcAft>
            </a:pPr>
            <a:r>
              <a:rPr lang="en-GB" sz="2400" dirty="0" smtClean="0">
                <a:gradFill>
                  <a:gsLst>
                    <a:gs pos="2917">
                      <a:schemeClr val="tx1"/>
                    </a:gs>
                    <a:gs pos="30000">
                      <a:schemeClr val="tx1"/>
                    </a:gs>
                  </a:gsLst>
                  <a:lin ang="5400000" scaled="0"/>
                </a:gradFill>
                <a:hlinkClick r:id="rId3"/>
              </a:rPr>
              <a:t>http://blogs.biztalk360.com</a:t>
            </a:r>
            <a:r>
              <a:rPr lang="en-GB" sz="2400" dirty="0" smtClean="0">
                <a:gradFill>
                  <a:gsLst>
                    <a:gs pos="2917">
                      <a:schemeClr val="tx1"/>
                    </a:gs>
                    <a:gs pos="30000">
                      <a:schemeClr val="tx1"/>
                    </a:gs>
                  </a:gsLst>
                  <a:lin ang="5400000" scaled="0"/>
                </a:gradFill>
              </a:rPr>
              <a:t> (11k readers)</a:t>
            </a:r>
          </a:p>
          <a:p>
            <a:pPr>
              <a:lnSpc>
                <a:spcPct val="90000"/>
              </a:lnSpc>
              <a:spcAft>
                <a:spcPts val="600"/>
              </a:spcAft>
            </a:pPr>
            <a:r>
              <a:rPr lang="en-GB" sz="2400" dirty="0" smtClean="0">
                <a:gradFill>
                  <a:gsLst>
                    <a:gs pos="2917">
                      <a:schemeClr val="tx1"/>
                    </a:gs>
                    <a:gs pos="30000">
                      <a:schemeClr val="tx1"/>
                    </a:gs>
                  </a:gsLst>
                  <a:lin ang="5400000" scaled="0"/>
                </a:gradFill>
              </a:rPr>
              <a:t>@</a:t>
            </a:r>
            <a:r>
              <a:rPr lang="en-GB" sz="2400" dirty="0" err="1" smtClean="0">
                <a:gradFill>
                  <a:gsLst>
                    <a:gs pos="2917">
                      <a:schemeClr val="tx1"/>
                    </a:gs>
                    <a:gs pos="30000">
                      <a:schemeClr val="tx1"/>
                    </a:gs>
                  </a:gsLst>
                  <a:lin ang="5400000" scaled="0"/>
                </a:gradFill>
              </a:rPr>
              <a:t>saravanamv</a:t>
            </a:r>
            <a:endParaRPr lang="en-GB" sz="2400" dirty="0" smtClean="0">
              <a:gradFill>
                <a:gsLst>
                  <a:gs pos="2917">
                    <a:schemeClr val="tx1"/>
                  </a:gs>
                  <a:gs pos="30000">
                    <a:schemeClr val="tx1"/>
                  </a:gs>
                </a:gsLst>
                <a:lin ang="5400000" scaled="0"/>
              </a:gra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102" y="1050727"/>
            <a:ext cx="3380152" cy="78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3017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311640" y="1932490"/>
            <a:ext cx="2383437" cy="9343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SAP ERP System for HR</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902468" y="5478905"/>
            <a:ext cx="2143592" cy="88441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Web/Mobile Front-End</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311640" y="3949905"/>
            <a:ext cx="2383437" cy="12816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Oracle DB for Customer Master Data</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559385" y="3949906"/>
            <a:ext cx="2420912" cy="12816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Internal Web Services - SOA</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529405" y="1852519"/>
            <a:ext cx="2480872" cy="8744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Trading Partner dat</a:t>
            </a:r>
            <a:r>
              <a:rPr lang="en-GB" sz="2400" dirty="0" smtClean="0">
                <a:gradFill>
                  <a:gsLst>
                    <a:gs pos="0">
                      <a:srgbClr val="FFFFFF"/>
                    </a:gs>
                    <a:gs pos="100000">
                      <a:srgbClr val="FFFFFF"/>
                    </a:gs>
                  </a:gsLst>
                  <a:lin ang="5400000" scaled="0"/>
                </a:gradFill>
                <a:ea typeface="Segoe UI" pitchFamily="34" charset="0"/>
                <a:cs typeface="Segoe UI" pitchFamily="34" charset="0"/>
              </a:rPr>
              <a:t>a via FTP</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07464" y="1329163"/>
            <a:ext cx="2138596" cy="9643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err="1" smtClean="0">
                <a:gradFill>
                  <a:gsLst>
                    <a:gs pos="0">
                      <a:srgbClr val="FFFFFF"/>
                    </a:gs>
                    <a:gs pos="100000">
                      <a:srgbClr val="FFFFFF"/>
                    </a:gs>
                  </a:gsLst>
                  <a:lin ang="5400000" scaled="0"/>
                </a:gradFill>
                <a:ea typeface="Segoe UI" pitchFamily="34" charset="0"/>
                <a:cs typeface="Segoe UI" pitchFamily="34" charset="0"/>
              </a:rPr>
              <a:t>SalesForce</a:t>
            </a:r>
            <a:r>
              <a:rPr lang="en-GB" sz="2400" dirty="0" smtClean="0">
                <a:gradFill>
                  <a:gsLst>
                    <a:gs pos="0">
                      <a:srgbClr val="FFFFFF"/>
                    </a:gs>
                    <a:gs pos="100000">
                      <a:srgbClr val="FFFFFF"/>
                    </a:gs>
                  </a:gsLst>
                  <a:lin ang="5400000" scaled="0"/>
                </a:gradFill>
                <a:ea typeface="Segoe UI" pitchFamily="34" charset="0"/>
                <a:cs typeface="Segoe UI" pitchFamily="34" charset="0"/>
              </a:rPr>
              <a:t> for CRM</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p:nvPr>
        </p:nvSpPr>
        <p:spPr>
          <a:xfrm>
            <a:off x="274320" y="-23143"/>
            <a:ext cx="11889564" cy="917575"/>
          </a:xfrm>
        </p:spPr>
        <p:txBody>
          <a:bodyPr/>
          <a:lstStyle/>
          <a:p>
            <a:r>
              <a:rPr lang="en-US" dirty="0" smtClean="0"/>
              <a:t>What’s th</a:t>
            </a:r>
            <a:r>
              <a:rPr lang="en-US" dirty="0" smtClean="0"/>
              <a:t>e problem?</a:t>
            </a:r>
            <a:endParaRPr lang="en-US" dirty="0"/>
          </a:p>
        </p:txBody>
      </p:sp>
      <p:cxnSp>
        <p:nvCxnSpPr>
          <p:cNvPr id="13" name="Straight Arrow Connector 12"/>
          <p:cNvCxnSpPr>
            <a:stCxn id="7" idx="3"/>
            <a:endCxn id="10" idx="2"/>
          </p:cNvCxnSpPr>
          <p:nvPr/>
        </p:nvCxnSpPr>
        <p:spPr>
          <a:xfrm flipV="1">
            <a:off x="3695077" y="2293511"/>
            <a:ext cx="2281685" cy="229722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a:endCxn id="7" idx="3"/>
          </p:cNvCxnSpPr>
          <p:nvPr/>
        </p:nvCxnSpPr>
        <p:spPr>
          <a:xfrm flipH="1" flipV="1">
            <a:off x="3695077" y="4590736"/>
            <a:ext cx="2279187" cy="88816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0"/>
            <a:endCxn id="8" idx="1"/>
          </p:cNvCxnSpPr>
          <p:nvPr/>
        </p:nvCxnSpPr>
        <p:spPr>
          <a:xfrm flipV="1">
            <a:off x="5974264" y="4590736"/>
            <a:ext cx="2585121" cy="88816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0"/>
            <a:endCxn id="10" idx="2"/>
          </p:cNvCxnSpPr>
          <p:nvPr/>
        </p:nvCxnSpPr>
        <p:spPr>
          <a:xfrm flipV="1">
            <a:off x="5974264" y="2293511"/>
            <a:ext cx="2498" cy="31853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0"/>
            <a:endCxn id="9" idx="1"/>
          </p:cNvCxnSpPr>
          <p:nvPr/>
        </p:nvCxnSpPr>
        <p:spPr>
          <a:xfrm flipV="1">
            <a:off x="5974264" y="2289741"/>
            <a:ext cx="2555141" cy="318916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10" idx="1"/>
          </p:cNvCxnSpPr>
          <p:nvPr/>
        </p:nvCxnSpPr>
        <p:spPr>
          <a:xfrm flipV="1">
            <a:off x="3695077" y="1811337"/>
            <a:ext cx="1212387" cy="58834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2"/>
            <a:endCxn id="7" idx="0"/>
          </p:cNvCxnSpPr>
          <p:nvPr/>
        </p:nvCxnSpPr>
        <p:spPr>
          <a:xfrm>
            <a:off x="2503359" y="2866877"/>
            <a:ext cx="0" cy="108302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0"/>
            <a:endCxn id="9" idx="2"/>
          </p:cNvCxnSpPr>
          <p:nvPr/>
        </p:nvCxnSpPr>
        <p:spPr>
          <a:xfrm flipV="1">
            <a:off x="9769841" y="2726962"/>
            <a:ext cx="0" cy="12229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1"/>
          </p:cNvCxnSpPr>
          <p:nvPr/>
        </p:nvCxnSpPr>
        <p:spPr>
          <a:xfrm flipH="1" flipV="1">
            <a:off x="3807502" y="4590735"/>
            <a:ext cx="4751883"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1"/>
          </p:cNvCxnSpPr>
          <p:nvPr/>
        </p:nvCxnSpPr>
        <p:spPr>
          <a:xfrm flipH="1" flipV="1">
            <a:off x="6078514" y="2399683"/>
            <a:ext cx="2480871" cy="219105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0"/>
          </p:cNvCxnSpPr>
          <p:nvPr/>
        </p:nvCxnSpPr>
        <p:spPr>
          <a:xfrm flipH="1" flipV="1">
            <a:off x="3695077" y="2866877"/>
            <a:ext cx="2279187" cy="261202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64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96846" y="1977460"/>
            <a:ext cx="2383437" cy="9343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SAP ERP System for HR</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587674" y="5523875"/>
            <a:ext cx="2143592" cy="88441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Web/Mobile Front-End</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96846" y="3994875"/>
            <a:ext cx="2383437" cy="12816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Oracle DB for Customer Master Data</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244591" y="3994876"/>
            <a:ext cx="2420912" cy="12816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Internal Web Services - SOA</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214611" y="1897489"/>
            <a:ext cx="2480872" cy="8744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Trading Partner dat</a:t>
            </a:r>
            <a:r>
              <a:rPr lang="en-GB" sz="2400" dirty="0" smtClean="0">
                <a:gradFill>
                  <a:gsLst>
                    <a:gs pos="0">
                      <a:srgbClr val="FFFFFF"/>
                    </a:gs>
                    <a:gs pos="100000">
                      <a:srgbClr val="FFFFFF"/>
                    </a:gs>
                  </a:gsLst>
                  <a:lin ang="5400000" scaled="0"/>
                </a:gradFill>
                <a:ea typeface="Segoe UI" pitchFamily="34" charset="0"/>
                <a:cs typeface="Segoe UI" pitchFamily="34" charset="0"/>
              </a:rPr>
              <a:t>a via FTP</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592670" y="1374133"/>
            <a:ext cx="2138596" cy="9643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err="1" smtClean="0">
                <a:gradFill>
                  <a:gsLst>
                    <a:gs pos="0">
                      <a:srgbClr val="FFFFFF"/>
                    </a:gs>
                    <a:gs pos="100000">
                      <a:srgbClr val="FFFFFF"/>
                    </a:gs>
                  </a:gsLst>
                  <a:lin ang="5400000" scaled="0"/>
                </a:gradFill>
                <a:ea typeface="Segoe UI" pitchFamily="34" charset="0"/>
                <a:cs typeface="Segoe UI" pitchFamily="34" charset="0"/>
              </a:rPr>
              <a:t>SalesForce</a:t>
            </a:r>
            <a:r>
              <a:rPr lang="en-GB" sz="2400" dirty="0" smtClean="0">
                <a:gradFill>
                  <a:gsLst>
                    <a:gs pos="0">
                      <a:srgbClr val="FFFFFF"/>
                    </a:gs>
                    <a:gs pos="100000">
                      <a:srgbClr val="FFFFFF"/>
                    </a:gs>
                  </a:gsLst>
                  <a:lin ang="5400000" scaled="0"/>
                </a:gradFill>
                <a:ea typeface="Segoe UI" pitchFamily="34" charset="0"/>
                <a:cs typeface="Segoe UI" pitchFamily="34" charset="0"/>
              </a:rPr>
              <a:t> for CRM</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p:nvPr>
        </p:nvSpPr>
        <p:spPr>
          <a:xfrm>
            <a:off x="274320" y="-23143"/>
            <a:ext cx="11889564" cy="917575"/>
          </a:xfrm>
        </p:spPr>
        <p:txBody>
          <a:bodyPr/>
          <a:lstStyle/>
          <a:p>
            <a:r>
              <a:rPr lang="en-US" dirty="0" smtClean="0"/>
              <a:t>How BizTalk Server can Help</a:t>
            </a:r>
            <a:r>
              <a:rPr lang="en-US" dirty="0" smtClean="0"/>
              <a:t>?</a:t>
            </a:r>
            <a:endParaRPr lang="en-US" dirty="0"/>
          </a:p>
        </p:txBody>
      </p:sp>
      <p:sp>
        <p:nvSpPr>
          <p:cNvPr id="20" name="Rectangle 19"/>
          <p:cNvSpPr/>
          <p:nvPr/>
        </p:nvSpPr>
        <p:spPr bwMode="auto">
          <a:xfrm>
            <a:off x="4592670" y="2966830"/>
            <a:ext cx="2138596" cy="1785052"/>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GB" sz="4000" dirty="0" smtClean="0">
                <a:gradFill>
                  <a:gsLst>
                    <a:gs pos="0">
                      <a:srgbClr val="FFFFFF"/>
                    </a:gs>
                    <a:gs pos="100000">
                      <a:srgbClr val="FFFFFF"/>
                    </a:gs>
                  </a:gsLst>
                  <a:lin ang="5400000" scaled="0"/>
                </a:gradFill>
                <a:latin typeface="+mj-lt"/>
                <a:ea typeface="Segoe UI" pitchFamily="34" charset="0"/>
                <a:cs typeface="Segoe UI" pitchFamily="34" charset="0"/>
              </a:rPr>
              <a:t>BizTalk Server</a:t>
            </a:r>
            <a:endParaRPr lang="en-GB" sz="40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cxnSp>
        <p:nvCxnSpPr>
          <p:cNvPr id="3" name="Straight Arrow Connector 2"/>
          <p:cNvCxnSpPr>
            <a:stCxn id="7" idx="3"/>
            <a:endCxn id="20" idx="1"/>
          </p:cNvCxnSpPr>
          <p:nvPr/>
        </p:nvCxnSpPr>
        <p:spPr>
          <a:xfrm flipV="1">
            <a:off x="3380283" y="3859356"/>
            <a:ext cx="1212387" cy="77635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20" idx="1"/>
          </p:cNvCxnSpPr>
          <p:nvPr/>
        </p:nvCxnSpPr>
        <p:spPr>
          <a:xfrm>
            <a:off x="3380283" y="2444654"/>
            <a:ext cx="1212387" cy="141470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20" idx="0"/>
          </p:cNvCxnSpPr>
          <p:nvPr/>
        </p:nvCxnSpPr>
        <p:spPr>
          <a:xfrm>
            <a:off x="5661968" y="2338481"/>
            <a:ext cx="0" cy="628349"/>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3"/>
            <a:endCxn id="9" idx="1"/>
          </p:cNvCxnSpPr>
          <p:nvPr/>
        </p:nvCxnSpPr>
        <p:spPr>
          <a:xfrm flipV="1">
            <a:off x="6731266" y="2334711"/>
            <a:ext cx="1483345" cy="1524645"/>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a:endCxn id="20" idx="2"/>
          </p:cNvCxnSpPr>
          <p:nvPr/>
        </p:nvCxnSpPr>
        <p:spPr>
          <a:xfrm flipV="1">
            <a:off x="5659470" y="4751882"/>
            <a:ext cx="2498" cy="77199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20" idx="3"/>
          </p:cNvCxnSpPr>
          <p:nvPr/>
        </p:nvCxnSpPr>
        <p:spPr>
          <a:xfrm flipH="1" flipV="1">
            <a:off x="6731266" y="3859356"/>
            <a:ext cx="1513325" cy="77635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80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427722" y="61087"/>
            <a:ext cx="11889564" cy="917575"/>
          </a:xfrm>
          <a:prstGeom prst="rect">
            <a:avLst/>
          </a:prstGeom>
        </p:spPr>
        <p:txBody>
          <a:bodyPr vert="horz" wrap="square" lIns="146290" tIns="91432" rIns="146290" bIns="91432" rtlCol="0" anchor="t">
            <a:noAutofit/>
          </a:bodyPr>
          <a:lstStyle>
            <a:lvl1pPr algn="l" defTabSz="932654"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5200">
                <a:solidFill>
                  <a:srgbClr val="FFFFFF"/>
                </a:solidFill>
              </a:rPr>
              <a:t>Integration choices</a:t>
            </a:r>
            <a:endParaRPr sz="5200">
              <a:solidFill>
                <a:srgbClr val="FFFFFF"/>
              </a:solidFill>
            </a:endParaRPr>
          </a:p>
        </p:txBody>
      </p:sp>
      <p:sp>
        <p:nvSpPr>
          <p:cNvPr id="56" name="Slide Number Placeholder 8"/>
          <p:cNvSpPr txBox="1">
            <a:spLocks/>
          </p:cNvSpPr>
          <p:nvPr/>
        </p:nvSpPr>
        <p:spPr>
          <a:xfrm>
            <a:off x="8699712" y="6333092"/>
            <a:ext cx="2901950" cy="371475"/>
          </a:xfrm>
          <a:prstGeom prst="rect">
            <a:avLst/>
          </a:prstGeom>
        </p:spPr>
        <p:txBody>
          <a:bodyPr vert="horz" lIns="91432" tIns="45715" rIns="91432" bIns="45715" rtlCol="0" anchor="ctr"/>
          <a:lstStyle>
            <a:defPPr>
              <a:defRPr lang="en-US"/>
            </a:defPPr>
            <a:lvl1pPr marL="0" algn="r" defTabSz="932742" rtl="0" eaLnBrk="1" latinLnBrk="0" hangingPunct="1">
              <a:defRPr sz="1000" kern="1200">
                <a:solidFill>
                  <a:schemeClr val="tx1">
                    <a:tint val="75000"/>
                  </a:schemeClr>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fld id="{FFB82908-4842-4340-9D73-01C813DDC308}" type="slidenum">
              <a:rPr lang="en-US" smtClean="0">
                <a:solidFill>
                  <a:srgbClr val="505050">
                    <a:tint val="75000"/>
                  </a:srgbClr>
                </a:solidFill>
              </a:rPr>
              <a:pPr>
                <a:defRPr/>
              </a:pPr>
              <a:t>5</a:t>
            </a:fld>
            <a:endParaRPr lang="en-US" dirty="0">
              <a:solidFill>
                <a:srgbClr val="505050">
                  <a:tint val="75000"/>
                </a:srgbClr>
              </a:solidFill>
            </a:endParaRPr>
          </a:p>
        </p:txBody>
      </p:sp>
      <p:grpSp>
        <p:nvGrpSpPr>
          <p:cNvPr id="57" name="Group 56"/>
          <p:cNvGrpSpPr/>
          <p:nvPr/>
        </p:nvGrpSpPr>
        <p:grpSpPr>
          <a:xfrm>
            <a:off x="9857198" y="1126798"/>
            <a:ext cx="2346529" cy="3793503"/>
            <a:chOff x="9902877" y="1291182"/>
            <a:chExt cx="2346529" cy="3793503"/>
          </a:xfrm>
        </p:grpSpPr>
        <p:sp>
          <p:nvSpPr>
            <p:cNvPr id="58" name="TextBox 57"/>
            <p:cNvSpPr txBox="1"/>
            <p:nvPr/>
          </p:nvSpPr>
          <p:spPr>
            <a:xfrm>
              <a:off x="9917686" y="2878263"/>
              <a:ext cx="2331720" cy="457200"/>
            </a:xfrm>
            <a:prstGeom prst="rect">
              <a:avLst/>
            </a:prstGeom>
            <a:solidFill>
              <a:srgbClr val="B4009E"/>
            </a:solidFill>
            <a:ln w="12700">
              <a:noFill/>
              <a:prstDash val="sysDash"/>
            </a:ln>
          </p:spPr>
          <p:txBody>
            <a:bodyPr wrap="square" lIns="91440" tIns="45720" rIns="91440" bIns="45720" rtlCol="0" anchor="ctr" anchorCtr="0">
              <a:noAutofit/>
            </a:bodyPr>
            <a:lstStyle>
              <a:defPPr>
                <a:defRPr lang="en-US"/>
              </a:defPPr>
              <a:lvl1pPr algn="ctr" defTabSz="1624214" fontAlgn="base">
                <a:defRPr sz="1600" kern="0">
                  <a:ln>
                    <a:solidFill>
                      <a:srgbClr val="FFFFFF">
                        <a:alpha val="0"/>
                      </a:srgbClr>
                    </a:solidFill>
                  </a:ln>
                  <a:gradFill>
                    <a:gsLst>
                      <a:gs pos="0">
                        <a:sysClr val="window" lastClr="FFFFFF"/>
                      </a:gs>
                      <a:gs pos="100000">
                        <a:sysClr val="window" lastClr="FFFFFF"/>
                      </a:gs>
                    </a:gsLst>
                    <a:lin ang="16200000" scaled="0"/>
                  </a:gradFill>
                </a:defRPr>
              </a:lvl1pPr>
            </a:lstStyle>
            <a:p>
              <a:pPr>
                <a:defRPr/>
              </a:pPr>
              <a:r>
                <a:rPr lang="en-US" dirty="0" smtClean="0"/>
                <a:t>BizTalk Services</a:t>
              </a:r>
              <a:endParaRPr lang="en-US" dirty="0"/>
            </a:p>
          </p:txBody>
        </p:sp>
        <p:sp>
          <p:nvSpPr>
            <p:cNvPr id="59" name="Rectangle 58"/>
            <p:cNvSpPr/>
            <p:nvPr/>
          </p:nvSpPr>
          <p:spPr bwMode="auto">
            <a:xfrm>
              <a:off x="9904038" y="1291182"/>
              <a:ext cx="2331720" cy="1521082"/>
            </a:xfrm>
            <a:prstGeom prst="rect">
              <a:avLst/>
            </a:prstGeom>
            <a:solidFill>
              <a:srgbClr val="B4009E"/>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60" name="TextBox 59"/>
            <p:cNvSpPr txBox="1"/>
            <p:nvPr/>
          </p:nvSpPr>
          <p:spPr>
            <a:xfrm>
              <a:off x="9917686" y="3447197"/>
              <a:ext cx="2318072" cy="1572768"/>
            </a:xfrm>
            <a:prstGeom prst="rect">
              <a:avLst/>
            </a:prstGeom>
            <a:noFill/>
          </p:spPr>
          <p:txBody>
            <a:bodyPr wrap="square" lIns="91440" tIns="45720" rIns="91440" bIns="45720" rtlCol="0">
              <a:noAutofit/>
            </a:bodyPr>
            <a:lstStyle/>
            <a:p>
              <a:pPr defTabSz="932472" fontAlgn="base">
                <a:spcBef>
                  <a:spcPts val="600"/>
                </a:spcBef>
                <a:defRPr/>
              </a:pPr>
              <a:r>
                <a:rPr lang="en-US" sz="1200" kern="0" dirty="0" smtClean="0">
                  <a:ln>
                    <a:solidFill>
                      <a:srgbClr val="FFFFFF">
                        <a:alpha val="0"/>
                      </a:srgbClr>
                    </a:solidFill>
                  </a:ln>
                  <a:solidFill>
                    <a:srgbClr val="FFFFFF"/>
                  </a:solidFill>
                  <a:ea typeface="Segoe UI" pitchFamily="34" charset="0"/>
                </a:rPr>
                <a:t>A Microsoft-managed (PaaS) integration service that offers full EDI processing, cloud application integration, and hybrid connectivity to on-</a:t>
              </a:r>
              <a:r>
                <a:rPr lang="en-US" sz="1200" kern="0" dirty="0" err="1" smtClean="0">
                  <a:ln>
                    <a:solidFill>
                      <a:srgbClr val="FFFFFF">
                        <a:alpha val="0"/>
                      </a:srgbClr>
                    </a:solidFill>
                  </a:ln>
                  <a:solidFill>
                    <a:srgbClr val="FFFFFF"/>
                  </a:solidFill>
                  <a:ea typeface="Segoe UI" pitchFamily="34" charset="0"/>
                </a:rPr>
                <a:t>prem</a:t>
              </a:r>
              <a:r>
                <a:rPr lang="en-US" sz="1200" kern="0" dirty="0" smtClean="0">
                  <a:ln>
                    <a:solidFill>
                      <a:srgbClr val="FFFFFF">
                        <a:alpha val="0"/>
                      </a:srgbClr>
                    </a:solidFill>
                  </a:ln>
                  <a:solidFill>
                    <a:srgbClr val="FFFFFF"/>
                  </a:solidFill>
                  <a:ea typeface="Segoe UI" pitchFamily="34" charset="0"/>
                </a:rPr>
                <a:t> LOB systems. Built on a dedicated secure environment.</a:t>
              </a:r>
              <a:endParaRPr lang="en-US" sz="1200" kern="0" dirty="0" smtClean="0">
                <a:ln>
                  <a:solidFill>
                    <a:srgbClr val="FFFFFF">
                      <a:alpha val="0"/>
                    </a:srgbClr>
                  </a:solidFill>
                </a:ln>
                <a:solidFill>
                  <a:srgbClr val="FFFFFF"/>
                </a:solidFill>
                <a:ea typeface="Segoe UI" pitchFamily="34" charset="0"/>
                <a:cs typeface="Segoe UI" pitchFamily="34" charset="0"/>
              </a:endParaRPr>
            </a:p>
          </p:txBody>
        </p:sp>
        <p:sp>
          <p:nvSpPr>
            <p:cNvPr id="61" name="TextBox 60"/>
            <p:cNvSpPr txBox="1"/>
            <p:nvPr/>
          </p:nvSpPr>
          <p:spPr>
            <a:xfrm>
              <a:off x="9902877" y="5084685"/>
              <a:ext cx="2318072" cy="0"/>
            </a:xfrm>
            <a:prstGeom prst="rect">
              <a:avLst/>
            </a:prstGeom>
            <a:noFill/>
          </p:spPr>
          <p:txBody>
            <a:bodyPr wrap="square" lIns="91440" tIns="45720" rIns="91440" bIns="45720" rtlCol="0">
              <a:noAutofit/>
            </a:bodyPr>
            <a:lstStyle/>
            <a:p>
              <a:pPr defTabSz="1243437" fontAlgn="t">
                <a:spcAft>
                  <a:spcPts val="600"/>
                </a:spcAft>
                <a:defRPr/>
              </a:pPr>
              <a:r>
                <a:rPr lang="en-US" sz="1200" b="1" kern="0" dirty="0">
                  <a:ln>
                    <a:solidFill>
                      <a:srgbClr val="FFFFFF">
                        <a:alpha val="0"/>
                      </a:srgbClr>
                    </a:solidFill>
                  </a:ln>
                  <a:solidFill>
                    <a:srgbClr val="FFFFFF"/>
                  </a:solidFill>
                </a:rPr>
                <a:t>Use for cloud-based integration solutions that require message mediation, enrichment and routing to enterprise line of business systems. Use trading partner </a:t>
              </a:r>
              <a:r>
                <a:rPr lang="en-US" sz="1200" b="1" kern="0" dirty="0" smtClean="0">
                  <a:ln>
                    <a:solidFill>
                      <a:srgbClr val="FFFFFF">
                        <a:alpha val="0"/>
                      </a:srgbClr>
                    </a:solidFill>
                  </a:ln>
                  <a:solidFill>
                    <a:srgbClr val="FFFFFF"/>
                  </a:solidFill>
                </a:rPr>
                <a:t>management </a:t>
              </a:r>
              <a:r>
                <a:rPr lang="en-US" sz="1200" b="1" kern="0" dirty="0">
                  <a:ln>
                    <a:solidFill>
                      <a:srgbClr val="FFFFFF">
                        <a:alpha val="0"/>
                      </a:srgbClr>
                    </a:solidFill>
                  </a:ln>
                  <a:solidFill>
                    <a:srgbClr val="FFFFFF"/>
                  </a:solidFill>
                </a:rPr>
                <a:t>for supplier onboarding and </a:t>
              </a:r>
              <a:r>
                <a:rPr lang="en-US" sz="1200" b="1" kern="0" dirty="0" smtClean="0">
                  <a:ln>
                    <a:solidFill>
                      <a:srgbClr val="FFFFFF">
                        <a:alpha val="0"/>
                      </a:srgbClr>
                    </a:solidFill>
                  </a:ln>
                  <a:solidFill>
                    <a:srgbClr val="FFFFFF"/>
                  </a:solidFill>
                </a:rPr>
                <a:t>collaboration.</a:t>
              </a:r>
              <a:endParaRPr lang="en-US" sz="1200" b="1" kern="0" dirty="0">
                <a:ln>
                  <a:solidFill>
                    <a:srgbClr val="FFFFFF">
                      <a:alpha val="0"/>
                    </a:srgbClr>
                  </a:solidFill>
                </a:ln>
                <a:solidFill>
                  <a:srgbClr val="FFFFFF"/>
                </a:solidFill>
              </a:endParaRPr>
            </a:p>
          </p:txBody>
        </p:sp>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284" y="1731838"/>
              <a:ext cx="1005416" cy="1025832"/>
            </a:xfrm>
            <a:prstGeom prst="rect">
              <a:avLst/>
            </a:prstGeom>
          </p:spPr>
        </p:pic>
      </p:grpSp>
      <p:grpSp>
        <p:nvGrpSpPr>
          <p:cNvPr id="63" name="Group 62"/>
          <p:cNvGrpSpPr/>
          <p:nvPr/>
        </p:nvGrpSpPr>
        <p:grpSpPr>
          <a:xfrm>
            <a:off x="149256" y="1126798"/>
            <a:ext cx="2346504" cy="3793503"/>
            <a:chOff x="7456723" y="1412617"/>
            <a:chExt cx="2346504" cy="3793503"/>
          </a:xfrm>
        </p:grpSpPr>
        <p:sp>
          <p:nvSpPr>
            <p:cNvPr id="64" name="Rectangle 63"/>
            <p:cNvSpPr/>
            <p:nvPr/>
          </p:nvSpPr>
          <p:spPr bwMode="auto">
            <a:xfrm>
              <a:off x="7456723" y="1412617"/>
              <a:ext cx="2331720" cy="1521082"/>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65" name="TextBox 64"/>
            <p:cNvSpPr txBox="1"/>
            <p:nvPr/>
          </p:nvSpPr>
          <p:spPr>
            <a:xfrm>
              <a:off x="7456723" y="2999698"/>
              <a:ext cx="2331720" cy="457200"/>
            </a:xfrm>
            <a:prstGeom prst="rect">
              <a:avLst/>
            </a:prstGeom>
            <a:solidFill>
              <a:srgbClr val="008272"/>
            </a:solidFill>
            <a:ln w="12700">
              <a:noFill/>
              <a:prstDash val="sysDash"/>
            </a:ln>
          </p:spPr>
          <p:txBody>
            <a:bodyPr wrap="square" lIns="91440" tIns="45720" rIns="91440" bIns="45720" rtlCol="0" anchor="ctr" anchorCtr="0">
              <a:noAutofit/>
            </a:bodyPr>
            <a:lstStyle>
              <a:defPPr>
                <a:defRPr lang="en-US"/>
              </a:defPPr>
              <a:lvl1pPr algn="ctr" defTabSz="1624214" fontAlgn="base">
                <a:defRPr sz="1600" kern="0">
                  <a:ln>
                    <a:solidFill>
                      <a:srgbClr val="FFFFFF">
                        <a:alpha val="0"/>
                      </a:srgbClr>
                    </a:solidFill>
                  </a:ln>
                  <a:gradFill>
                    <a:gsLst>
                      <a:gs pos="0">
                        <a:sysClr val="window" lastClr="FFFFFF"/>
                      </a:gs>
                      <a:gs pos="100000">
                        <a:sysClr val="window" lastClr="FFFFFF"/>
                      </a:gs>
                    </a:gsLst>
                    <a:lin ang="16200000" scaled="0"/>
                  </a:gradFill>
                </a:defRPr>
              </a:lvl1pPr>
            </a:lstStyle>
            <a:p>
              <a:pPr>
                <a:defRPr/>
              </a:pPr>
              <a:r>
                <a:rPr lang="en-US" dirty="0" err="1" smtClean="0"/>
                <a:t>WebAPI</a:t>
              </a:r>
              <a:r>
                <a:rPr lang="en-US" dirty="0" smtClean="0"/>
                <a:t> &amp; WCF</a:t>
              </a:r>
              <a:endParaRPr lang="en-US" dirty="0"/>
            </a:p>
          </p:txBody>
        </p:sp>
        <p:sp>
          <p:nvSpPr>
            <p:cNvPr id="66" name="TextBox 65"/>
            <p:cNvSpPr txBox="1"/>
            <p:nvPr/>
          </p:nvSpPr>
          <p:spPr>
            <a:xfrm>
              <a:off x="7456723" y="3568632"/>
              <a:ext cx="2331720" cy="1280160"/>
            </a:xfrm>
            <a:prstGeom prst="rect">
              <a:avLst/>
            </a:prstGeom>
            <a:noFill/>
          </p:spPr>
          <p:txBody>
            <a:bodyPr wrap="square" lIns="91440" tIns="45720" rIns="91440" bIns="45720" rtlCol="0">
              <a:noAutofit/>
            </a:bodyPr>
            <a:lstStyle/>
            <a:p>
              <a:pPr defTabSz="932384" fontAlgn="base">
                <a:spcBef>
                  <a:spcPts val="600"/>
                </a:spcBef>
                <a:defRPr/>
              </a:pPr>
              <a:r>
                <a:rPr lang="en-US" sz="1200" kern="0" dirty="0" smtClean="0">
                  <a:ln>
                    <a:solidFill>
                      <a:srgbClr val="FFFFFF">
                        <a:alpha val="0"/>
                      </a:srgbClr>
                    </a:solidFill>
                  </a:ln>
                  <a:solidFill>
                    <a:srgbClr val="FFFFFF"/>
                  </a:solidFill>
                  <a:ea typeface="Segoe UI" pitchFamily="34" charset="0"/>
                </a:rPr>
                <a:t>Frameworks for building interoperable web services and APIs.</a:t>
              </a:r>
              <a:br>
                <a:rPr lang="en-US" sz="1200" kern="0" dirty="0" smtClean="0">
                  <a:ln>
                    <a:solidFill>
                      <a:srgbClr val="FFFFFF">
                        <a:alpha val="0"/>
                      </a:srgbClr>
                    </a:solidFill>
                  </a:ln>
                  <a:solidFill>
                    <a:srgbClr val="FFFFFF"/>
                  </a:solidFill>
                  <a:ea typeface="Segoe UI" pitchFamily="34" charset="0"/>
                </a:rPr>
              </a:br>
              <a:endParaRPr lang="en-US" sz="1200" b="1" kern="0" dirty="0" smtClean="0">
                <a:ln>
                  <a:solidFill>
                    <a:srgbClr val="FFFFFF">
                      <a:alpha val="0"/>
                    </a:srgbClr>
                  </a:solidFill>
                </a:ln>
                <a:solidFill>
                  <a:srgbClr val="FFFFFF"/>
                </a:solidFill>
                <a:ea typeface="Segoe UI" pitchFamily="34" charset="0"/>
                <a:cs typeface="Segoe UI" pitchFamily="34" charset="0"/>
              </a:endParaRPr>
            </a:p>
          </p:txBody>
        </p:sp>
        <p:sp>
          <p:nvSpPr>
            <p:cNvPr id="67" name="TextBox 66"/>
            <p:cNvSpPr txBox="1"/>
            <p:nvPr/>
          </p:nvSpPr>
          <p:spPr>
            <a:xfrm>
              <a:off x="7471507" y="5206120"/>
              <a:ext cx="2331720" cy="0"/>
            </a:xfrm>
            <a:prstGeom prst="rect">
              <a:avLst/>
            </a:prstGeom>
            <a:noFill/>
          </p:spPr>
          <p:txBody>
            <a:bodyPr wrap="square" lIns="91440" tIns="45720" rIns="91440" bIns="45720" rtlCol="0">
              <a:noAutofit/>
            </a:bodyPr>
            <a:lstStyle/>
            <a:p>
              <a:pPr defTabSz="1243437" fontAlgn="t">
                <a:spcAft>
                  <a:spcPts val="600"/>
                </a:spcAft>
                <a:defRPr/>
              </a:pPr>
              <a:r>
                <a:rPr lang="en-IN" sz="1200" b="1" kern="0" dirty="0" err="1" smtClean="0">
                  <a:ln>
                    <a:solidFill>
                      <a:srgbClr val="FFFFFF">
                        <a:alpha val="0"/>
                      </a:srgbClr>
                    </a:solidFill>
                  </a:ln>
                  <a:solidFill>
                    <a:srgbClr val="FFFFFF"/>
                  </a:solidFill>
                </a:rPr>
                <a:t>WebAPI</a:t>
              </a:r>
              <a:r>
                <a:rPr lang="en-IN" sz="1200" b="1" kern="0" dirty="0" smtClean="0">
                  <a:ln>
                    <a:solidFill>
                      <a:srgbClr val="FFFFFF">
                        <a:alpha val="0"/>
                      </a:srgbClr>
                    </a:solidFill>
                  </a:ln>
                  <a:solidFill>
                    <a:srgbClr val="FFFFFF"/>
                  </a:solidFill>
                </a:rPr>
                <a:t>: Use for building HTTP-based and Restful APIs</a:t>
              </a:r>
            </a:p>
            <a:p>
              <a:pPr defTabSz="1243437" fontAlgn="t">
                <a:spcAft>
                  <a:spcPts val="600"/>
                </a:spcAft>
                <a:defRPr/>
              </a:pPr>
              <a:r>
                <a:rPr lang="en-IN" sz="1200" b="1" kern="0" dirty="0" smtClean="0">
                  <a:ln>
                    <a:solidFill>
                      <a:srgbClr val="FFFFFF">
                        <a:alpha val="0"/>
                      </a:srgbClr>
                    </a:solidFill>
                  </a:ln>
                  <a:solidFill>
                    <a:srgbClr val="FFFFFF"/>
                  </a:solidFill>
                </a:rPr>
                <a:t>WCF: Use for supporting SOAP </a:t>
              </a:r>
              <a:r>
                <a:rPr lang="en-IN" sz="1200" b="1" kern="0" dirty="0">
                  <a:ln>
                    <a:solidFill>
                      <a:srgbClr val="FFFFFF">
                        <a:alpha val="0"/>
                      </a:srgbClr>
                    </a:solidFill>
                  </a:ln>
                  <a:solidFill>
                    <a:srgbClr val="FFFFFF"/>
                  </a:solidFill>
                </a:rPr>
                <a:t>and WS-* protocols</a:t>
              </a:r>
              <a:r>
                <a:rPr lang="en-IN" sz="1200" b="1" kern="0" dirty="0" smtClean="0">
                  <a:ln>
                    <a:solidFill>
                      <a:srgbClr val="FFFFFF">
                        <a:alpha val="0"/>
                      </a:srgbClr>
                    </a:solidFill>
                  </a:ln>
                  <a:solidFill>
                    <a:srgbClr val="FFFFFF"/>
                  </a:solidFill>
                </a:rPr>
                <a:t>, including security,  reliable messaging, and transactions.</a:t>
              </a:r>
              <a:endParaRPr lang="en-IN" sz="1200" b="1" kern="0" dirty="0">
                <a:ln>
                  <a:solidFill>
                    <a:srgbClr val="FFFFFF">
                      <a:alpha val="0"/>
                    </a:srgbClr>
                  </a:solidFill>
                </a:ln>
                <a:solidFill>
                  <a:srgbClr val="FFFFFF"/>
                </a:solidFill>
              </a:endParaRPr>
            </a:p>
          </p:txBody>
        </p:sp>
        <p:grpSp>
          <p:nvGrpSpPr>
            <p:cNvPr id="68" name="Group 67"/>
            <p:cNvGrpSpPr/>
            <p:nvPr/>
          </p:nvGrpSpPr>
          <p:grpSpPr>
            <a:xfrm>
              <a:off x="8168241" y="1781368"/>
              <a:ext cx="797518" cy="867400"/>
              <a:chOff x="8168241" y="1781368"/>
              <a:chExt cx="797518" cy="867400"/>
            </a:xfrm>
          </p:grpSpPr>
          <p:sp>
            <p:nvSpPr>
              <p:cNvPr id="69" name="Isosceles Triangle 68"/>
              <p:cNvSpPr/>
              <p:nvPr/>
            </p:nvSpPr>
            <p:spPr bwMode="auto">
              <a:xfrm>
                <a:off x="8168242" y="1781368"/>
                <a:ext cx="797517" cy="687515"/>
              </a:xfrm>
              <a:prstGeom prst="triangle">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70" name="Rectangle 69"/>
              <p:cNvSpPr/>
              <p:nvPr/>
            </p:nvSpPr>
            <p:spPr bwMode="auto">
              <a:xfrm>
                <a:off x="8168241" y="2052334"/>
                <a:ext cx="797517" cy="145582"/>
              </a:xfrm>
              <a:prstGeom prst="rect">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71" name="Rectangle 70"/>
              <p:cNvSpPr/>
              <p:nvPr/>
            </p:nvSpPr>
            <p:spPr bwMode="auto">
              <a:xfrm rot="5400000">
                <a:off x="8474075" y="2483052"/>
                <a:ext cx="185850" cy="145582"/>
              </a:xfrm>
              <a:prstGeom prst="rect">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72" name="Isosceles Triangle 71"/>
              <p:cNvSpPr/>
              <p:nvPr/>
            </p:nvSpPr>
            <p:spPr bwMode="auto">
              <a:xfrm>
                <a:off x="8313929" y="1956038"/>
                <a:ext cx="502746" cy="433400"/>
              </a:xfrm>
              <a:prstGeom prst="triangle">
                <a:avLst/>
              </a:prstGeom>
              <a:solidFill>
                <a:srgbClr val="008272"/>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73" name="Isosceles Triangle 72"/>
              <p:cNvSpPr/>
              <p:nvPr/>
            </p:nvSpPr>
            <p:spPr bwMode="auto">
              <a:xfrm rot="10800000">
                <a:off x="8440715" y="2171706"/>
                <a:ext cx="252570" cy="217732"/>
              </a:xfrm>
              <a:prstGeom prst="triangle">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grpSp>
      </p:grpSp>
      <p:grpSp>
        <p:nvGrpSpPr>
          <p:cNvPr id="74" name="Group 73"/>
          <p:cNvGrpSpPr/>
          <p:nvPr/>
        </p:nvGrpSpPr>
        <p:grpSpPr>
          <a:xfrm>
            <a:off x="2576164" y="1118543"/>
            <a:ext cx="2345368" cy="3793503"/>
            <a:chOff x="5049767" y="1412617"/>
            <a:chExt cx="2345368" cy="3793503"/>
          </a:xfrm>
        </p:grpSpPr>
        <p:sp>
          <p:nvSpPr>
            <p:cNvPr id="75" name="TextBox 74"/>
            <p:cNvSpPr txBox="1"/>
            <p:nvPr/>
          </p:nvSpPr>
          <p:spPr>
            <a:xfrm>
              <a:off x="5063415" y="3568632"/>
              <a:ext cx="2331720" cy="1280160"/>
            </a:xfrm>
            <a:prstGeom prst="rect">
              <a:avLst/>
            </a:prstGeom>
            <a:noFill/>
          </p:spPr>
          <p:txBody>
            <a:bodyPr wrap="square" lIns="91440" tIns="45720" rIns="91440" bIns="45720" rtlCol="0">
              <a:noAutofit/>
            </a:bodyPr>
            <a:lstStyle/>
            <a:p>
              <a:pPr defTabSz="932384" fontAlgn="base">
                <a:spcBef>
                  <a:spcPts val="600"/>
                </a:spcBef>
                <a:defRPr/>
              </a:pPr>
              <a:r>
                <a:rPr lang="en-US" sz="1200" kern="0" dirty="0" smtClean="0">
                  <a:ln>
                    <a:solidFill>
                      <a:srgbClr val="FFFFFF">
                        <a:alpha val="0"/>
                      </a:srgbClr>
                    </a:solidFill>
                  </a:ln>
                  <a:solidFill>
                    <a:srgbClr val="FFFFFF"/>
                  </a:solidFill>
                  <a:ea typeface="Segoe UI" pitchFamily="34" charset="0"/>
                  <a:cs typeface="Segoe UI" pitchFamily="34" charset="0"/>
                </a:rPr>
                <a:t>A framework for implementing long-running processes. Capability to build custom designer experience to allow users to modify workflow without programming.</a:t>
              </a:r>
            </a:p>
          </p:txBody>
        </p:sp>
        <p:sp>
          <p:nvSpPr>
            <p:cNvPr id="76" name="TextBox 75"/>
            <p:cNvSpPr txBox="1"/>
            <p:nvPr/>
          </p:nvSpPr>
          <p:spPr>
            <a:xfrm>
              <a:off x="5063415" y="2999698"/>
              <a:ext cx="2331720" cy="457200"/>
            </a:xfrm>
            <a:prstGeom prst="rect">
              <a:avLst/>
            </a:prstGeom>
            <a:solidFill>
              <a:srgbClr val="442359"/>
            </a:solidFill>
            <a:ln w="12700">
              <a:noFill/>
              <a:prstDash val="sysDash"/>
            </a:ln>
          </p:spPr>
          <p:txBody>
            <a:bodyPr wrap="square" lIns="91440" tIns="45720" rIns="91440" bIns="45720" rtlCol="0" anchor="ctr" anchorCtr="0">
              <a:noAutofit/>
            </a:bodyPr>
            <a:lstStyle>
              <a:defPPr>
                <a:defRPr lang="en-US"/>
              </a:defPPr>
              <a:lvl1pPr algn="ctr" defTabSz="1624214" fontAlgn="base">
                <a:defRPr sz="1600" kern="0">
                  <a:ln>
                    <a:solidFill>
                      <a:srgbClr val="FFFFFF">
                        <a:alpha val="0"/>
                      </a:srgbClr>
                    </a:solidFill>
                  </a:ln>
                  <a:gradFill>
                    <a:gsLst>
                      <a:gs pos="0">
                        <a:sysClr val="window" lastClr="FFFFFF"/>
                      </a:gs>
                      <a:gs pos="100000">
                        <a:sysClr val="window" lastClr="FFFFFF"/>
                      </a:gs>
                    </a:gsLst>
                    <a:lin ang="16200000" scaled="0"/>
                  </a:gradFill>
                </a:defRPr>
              </a:lvl1pPr>
            </a:lstStyle>
            <a:p>
              <a:pPr>
                <a:defRPr/>
              </a:pPr>
              <a:r>
                <a:rPr lang="en-US" dirty="0" smtClean="0"/>
                <a:t>Workflow</a:t>
              </a:r>
              <a:endParaRPr lang="en-US" dirty="0"/>
            </a:p>
          </p:txBody>
        </p:sp>
        <p:sp>
          <p:nvSpPr>
            <p:cNvPr id="77" name="TextBox 76"/>
            <p:cNvSpPr txBox="1"/>
            <p:nvPr/>
          </p:nvSpPr>
          <p:spPr>
            <a:xfrm>
              <a:off x="5063415" y="5206120"/>
              <a:ext cx="2331720" cy="0"/>
            </a:xfrm>
            <a:prstGeom prst="rect">
              <a:avLst/>
            </a:prstGeom>
            <a:noFill/>
          </p:spPr>
          <p:txBody>
            <a:bodyPr wrap="square" lIns="91440" tIns="45720" rIns="91440" bIns="45720" rtlCol="0">
              <a:noAutofit/>
            </a:bodyPr>
            <a:lstStyle/>
            <a:p>
              <a:pPr defTabSz="1243437" fontAlgn="t">
                <a:spcAft>
                  <a:spcPts val="600"/>
                </a:spcAft>
                <a:defRPr/>
              </a:pPr>
              <a:r>
                <a:rPr lang="en-US" sz="1200" b="1" kern="0" dirty="0" smtClean="0">
                  <a:ln>
                    <a:solidFill>
                      <a:srgbClr val="FFFFFF">
                        <a:alpha val="0"/>
                      </a:srgbClr>
                    </a:solidFill>
                  </a:ln>
                  <a:solidFill>
                    <a:srgbClr val="FFFFFF"/>
                  </a:solidFill>
                </a:rPr>
                <a:t>Best for building custom workflow experience into your enterprise applications or ISV solutions.  For example, SharePoint workflow is built on WF.</a:t>
              </a:r>
              <a:endParaRPr lang="en-IN" sz="1200" b="1" kern="0" dirty="0">
                <a:ln>
                  <a:solidFill>
                    <a:srgbClr val="FFFFFF">
                      <a:alpha val="0"/>
                    </a:srgbClr>
                  </a:solidFill>
                </a:ln>
                <a:solidFill>
                  <a:srgbClr val="FFFFFF"/>
                </a:solidFill>
              </a:endParaRPr>
            </a:p>
          </p:txBody>
        </p:sp>
        <p:sp>
          <p:nvSpPr>
            <p:cNvPr id="78" name="Rectangle 77"/>
            <p:cNvSpPr/>
            <p:nvPr/>
          </p:nvSpPr>
          <p:spPr bwMode="auto">
            <a:xfrm>
              <a:off x="5049767" y="1412617"/>
              <a:ext cx="2331720" cy="1521082"/>
            </a:xfrm>
            <a:prstGeom prst="rect">
              <a:avLst/>
            </a:prstGeom>
            <a:solidFill>
              <a:srgbClr val="442359"/>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grpSp>
          <p:nvGrpSpPr>
            <p:cNvPr id="79" name="Group 78"/>
            <p:cNvGrpSpPr/>
            <p:nvPr/>
          </p:nvGrpSpPr>
          <p:grpSpPr>
            <a:xfrm>
              <a:off x="5668131" y="1678417"/>
              <a:ext cx="851801" cy="1055425"/>
              <a:chOff x="9970715" y="2493546"/>
              <a:chExt cx="1152848" cy="1428438"/>
            </a:xfrm>
          </p:grpSpPr>
          <p:sp>
            <p:nvSpPr>
              <p:cNvPr id="80" name="Diamond 79"/>
              <p:cNvSpPr/>
              <p:nvPr/>
            </p:nvSpPr>
            <p:spPr bwMode="auto">
              <a:xfrm rot="10800000">
                <a:off x="9970715" y="2850054"/>
                <a:ext cx="362617" cy="332140"/>
              </a:xfrm>
              <a:prstGeom prst="diamond">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81" name="Rectangle 80"/>
              <p:cNvSpPr/>
              <p:nvPr/>
            </p:nvSpPr>
            <p:spPr bwMode="auto">
              <a:xfrm>
                <a:off x="10441033" y="2875625"/>
                <a:ext cx="682530" cy="282200"/>
              </a:xfrm>
              <a:prstGeom prst="rect">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82" name="Rectangle 81"/>
              <p:cNvSpPr/>
              <p:nvPr/>
            </p:nvSpPr>
            <p:spPr bwMode="auto">
              <a:xfrm>
                <a:off x="10441033" y="3257704"/>
                <a:ext cx="682530" cy="282200"/>
              </a:xfrm>
              <a:prstGeom prst="rect">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83" name="Oval 82"/>
              <p:cNvSpPr/>
              <p:nvPr/>
            </p:nvSpPr>
            <p:spPr bwMode="auto">
              <a:xfrm rot="10800000">
                <a:off x="10010908" y="2493546"/>
                <a:ext cx="283464" cy="282200"/>
              </a:xfrm>
              <a:prstGeom prst="ellipse">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sp>
            <p:nvSpPr>
              <p:cNvPr id="84" name="Oval 83"/>
              <p:cNvSpPr/>
              <p:nvPr/>
            </p:nvSpPr>
            <p:spPr bwMode="auto">
              <a:xfrm rot="10800000">
                <a:off x="10640566" y="3639784"/>
                <a:ext cx="283464" cy="282200"/>
              </a:xfrm>
              <a:prstGeom prst="ellipse">
                <a:avLst/>
              </a:prstGeom>
              <a:solidFill>
                <a:srgbClr val="FFFFFF"/>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dirty="0" smtClean="0">
                  <a:gradFill>
                    <a:gsLst>
                      <a:gs pos="0">
                        <a:srgbClr val="FFFFFF"/>
                      </a:gs>
                      <a:gs pos="100000">
                        <a:srgbClr val="FFFFFF"/>
                      </a:gs>
                    </a:gsLst>
                    <a:lin ang="5400000" scaled="0"/>
                  </a:gradFill>
                </a:endParaRPr>
              </a:p>
            </p:txBody>
          </p:sp>
          <p:cxnSp>
            <p:nvCxnSpPr>
              <p:cNvPr id="85" name="Straight Connector 84"/>
              <p:cNvCxnSpPr/>
              <p:nvPr/>
            </p:nvCxnSpPr>
            <p:spPr>
              <a:xfrm flipV="1">
                <a:off x="10782298" y="3539904"/>
                <a:ext cx="0" cy="99880"/>
              </a:xfrm>
              <a:prstGeom prst="line">
                <a:avLst/>
              </a:prstGeom>
              <a:noFill/>
              <a:ln w="38100" cap="rnd" cmpd="sng" algn="ctr">
                <a:solidFill>
                  <a:srgbClr val="FFFFFF"/>
                </a:solidFill>
                <a:prstDash val="solid"/>
              </a:ln>
              <a:effectLst/>
            </p:spPr>
          </p:cxnSp>
          <p:cxnSp>
            <p:nvCxnSpPr>
              <p:cNvPr id="86" name="Straight Connector 85"/>
              <p:cNvCxnSpPr>
                <a:stCxn id="82" idx="0"/>
              </p:cNvCxnSpPr>
              <p:nvPr/>
            </p:nvCxnSpPr>
            <p:spPr>
              <a:xfrm flipV="1">
                <a:off x="10782298" y="3167734"/>
                <a:ext cx="0" cy="89970"/>
              </a:xfrm>
              <a:prstGeom prst="line">
                <a:avLst/>
              </a:prstGeom>
              <a:noFill/>
              <a:ln w="38100" cap="rnd" cmpd="sng" algn="ctr">
                <a:solidFill>
                  <a:srgbClr val="FFFFFF"/>
                </a:solidFill>
                <a:prstDash val="solid"/>
              </a:ln>
              <a:effectLst/>
            </p:spPr>
          </p:cxnSp>
          <p:cxnSp>
            <p:nvCxnSpPr>
              <p:cNvPr id="87" name="Straight Connector 86"/>
              <p:cNvCxnSpPr>
                <a:stCxn id="81" idx="1"/>
                <a:endCxn id="80" idx="1"/>
              </p:cNvCxnSpPr>
              <p:nvPr/>
            </p:nvCxnSpPr>
            <p:spPr>
              <a:xfrm flipH="1" flipV="1">
                <a:off x="10333333" y="3016123"/>
                <a:ext cx="107700" cy="601"/>
              </a:xfrm>
              <a:prstGeom prst="line">
                <a:avLst/>
              </a:prstGeom>
              <a:noFill/>
              <a:ln w="38100" cap="rnd" cmpd="sng" algn="ctr">
                <a:solidFill>
                  <a:srgbClr val="FFFFFF"/>
                </a:solidFill>
                <a:prstDash val="solid"/>
              </a:ln>
              <a:effectLst/>
            </p:spPr>
          </p:cxnSp>
          <p:cxnSp>
            <p:nvCxnSpPr>
              <p:cNvPr id="88" name="Straight Connector 87"/>
              <p:cNvCxnSpPr>
                <a:stCxn id="83" idx="0"/>
                <a:endCxn id="80" idx="2"/>
              </p:cNvCxnSpPr>
              <p:nvPr/>
            </p:nvCxnSpPr>
            <p:spPr>
              <a:xfrm flipH="1">
                <a:off x="10152024" y="2775746"/>
                <a:ext cx="616" cy="74308"/>
              </a:xfrm>
              <a:prstGeom prst="line">
                <a:avLst/>
              </a:prstGeom>
              <a:noFill/>
              <a:ln w="38100" cap="rnd" cmpd="sng" algn="ctr">
                <a:solidFill>
                  <a:srgbClr val="FFFFFF"/>
                </a:solidFill>
                <a:prstDash val="solid"/>
              </a:ln>
              <a:effectLst/>
            </p:spPr>
          </p:cxnSp>
          <p:cxnSp>
            <p:nvCxnSpPr>
              <p:cNvPr id="89" name="Straight Connector 88"/>
              <p:cNvCxnSpPr/>
              <p:nvPr/>
            </p:nvCxnSpPr>
            <p:spPr>
              <a:xfrm flipV="1">
                <a:off x="10159871" y="3183913"/>
                <a:ext cx="0" cy="183515"/>
              </a:xfrm>
              <a:prstGeom prst="line">
                <a:avLst/>
              </a:prstGeom>
              <a:noFill/>
              <a:ln w="38100" cap="rnd" cmpd="sng" algn="ctr">
                <a:solidFill>
                  <a:srgbClr val="FFFFFF"/>
                </a:solidFill>
                <a:prstDash val="solid"/>
              </a:ln>
              <a:effectLst/>
            </p:spPr>
          </p:cxnSp>
          <p:cxnSp>
            <p:nvCxnSpPr>
              <p:cNvPr id="90" name="Straight Connector 89"/>
              <p:cNvCxnSpPr/>
              <p:nvPr/>
            </p:nvCxnSpPr>
            <p:spPr>
              <a:xfrm>
                <a:off x="10159871" y="3389692"/>
                <a:ext cx="281162" cy="1"/>
              </a:xfrm>
              <a:prstGeom prst="line">
                <a:avLst/>
              </a:prstGeom>
              <a:noFill/>
              <a:ln w="38100" cap="rnd" cmpd="sng" algn="ctr">
                <a:solidFill>
                  <a:srgbClr val="FFFFFF"/>
                </a:solidFill>
                <a:prstDash val="solid"/>
              </a:ln>
              <a:effectLst/>
            </p:spPr>
          </p:cxnSp>
        </p:grpSp>
      </p:grpSp>
      <p:grpSp>
        <p:nvGrpSpPr>
          <p:cNvPr id="91" name="Group 90"/>
          <p:cNvGrpSpPr/>
          <p:nvPr/>
        </p:nvGrpSpPr>
        <p:grpSpPr>
          <a:xfrm>
            <a:off x="4965882" y="1113447"/>
            <a:ext cx="2361288" cy="5084859"/>
            <a:chOff x="12082070" y="157334"/>
            <a:chExt cx="2361288" cy="5084859"/>
          </a:xfrm>
        </p:grpSpPr>
        <p:sp>
          <p:nvSpPr>
            <p:cNvPr id="92" name="Rectangle 91"/>
            <p:cNvSpPr/>
            <p:nvPr/>
          </p:nvSpPr>
          <p:spPr bwMode="auto">
            <a:xfrm>
              <a:off x="12111638" y="157334"/>
              <a:ext cx="2331720" cy="1521082"/>
            </a:xfrm>
            <a:prstGeom prst="rect">
              <a:avLst/>
            </a:prstGeom>
            <a:solidFill>
              <a:srgbClr val="4668C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93" name="TextBox 92"/>
            <p:cNvSpPr txBox="1"/>
            <p:nvPr/>
          </p:nvSpPr>
          <p:spPr>
            <a:xfrm>
              <a:off x="12111638" y="1744415"/>
              <a:ext cx="2331720" cy="457200"/>
            </a:xfrm>
            <a:prstGeom prst="rect">
              <a:avLst/>
            </a:prstGeom>
            <a:solidFill>
              <a:srgbClr val="4668C5"/>
            </a:solidFill>
            <a:ln w="12700">
              <a:noFill/>
              <a:prstDash val="sysDash"/>
            </a:ln>
          </p:spPr>
          <p:txBody>
            <a:bodyPr wrap="square" lIns="91440" tIns="45720" rIns="91440" bIns="45720" rtlCol="0" anchor="ctr" anchorCtr="0">
              <a:noAutofit/>
            </a:bodyPr>
            <a:lstStyle>
              <a:defPPr>
                <a:defRPr lang="en-US"/>
              </a:defPPr>
              <a:lvl1pPr defTabSz="914363">
                <a:defRPr sz="2000"/>
              </a:lvl1pPr>
            </a:lstStyle>
            <a:p>
              <a:pPr algn="ctr" defTabSz="1624214" fontAlgn="base">
                <a:defRPr/>
              </a:pPr>
              <a:r>
                <a:rPr lang="en-US" sz="1600" kern="0" dirty="0" smtClean="0">
                  <a:ln>
                    <a:solidFill>
                      <a:srgbClr val="FFFFFF">
                        <a:alpha val="0"/>
                      </a:srgbClr>
                    </a:solidFill>
                  </a:ln>
                  <a:gradFill>
                    <a:gsLst>
                      <a:gs pos="0">
                        <a:sysClr val="window" lastClr="FFFFFF"/>
                      </a:gs>
                      <a:gs pos="100000">
                        <a:sysClr val="window" lastClr="FFFFFF"/>
                      </a:gs>
                    </a:gsLst>
                    <a:lin ang="16200000" scaled="0"/>
                  </a:gradFill>
                </a:rPr>
                <a:t>Service Bus</a:t>
              </a:r>
              <a:endParaRPr lang="en-US" sz="1600" kern="0" dirty="0">
                <a:ln>
                  <a:solidFill>
                    <a:srgbClr val="FFFFFF">
                      <a:alpha val="0"/>
                    </a:srgbClr>
                  </a:solidFill>
                </a:ln>
                <a:gradFill>
                  <a:gsLst>
                    <a:gs pos="0">
                      <a:sysClr val="window" lastClr="FFFFFF"/>
                    </a:gs>
                    <a:gs pos="100000">
                      <a:sysClr val="window" lastClr="FFFFFF"/>
                    </a:gs>
                  </a:gsLst>
                  <a:lin ang="16200000" scaled="0"/>
                </a:gradFill>
              </a:endParaRPr>
            </a:p>
          </p:txBody>
        </p:sp>
        <p:sp>
          <p:nvSpPr>
            <p:cNvPr id="94" name="TextBox 93"/>
            <p:cNvSpPr txBox="1"/>
            <p:nvPr/>
          </p:nvSpPr>
          <p:spPr>
            <a:xfrm>
              <a:off x="12111638" y="2313349"/>
              <a:ext cx="2331720" cy="1637488"/>
            </a:xfrm>
            <a:prstGeom prst="rect">
              <a:avLst/>
            </a:prstGeom>
            <a:noFill/>
          </p:spPr>
          <p:txBody>
            <a:bodyPr wrap="square" lIns="91440" tIns="45720" rIns="91440" bIns="45720" rtlCol="0">
              <a:noAutofit/>
            </a:bodyPr>
            <a:lstStyle/>
            <a:p>
              <a:pPr defTabSz="932384" fontAlgn="base">
                <a:spcBef>
                  <a:spcPts val="600"/>
                </a:spcBef>
                <a:defRPr/>
              </a:pPr>
              <a:r>
                <a:rPr lang="en-US" sz="1200" kern="0" dirty="0" smtClean="0">
                  <a:ln>
                    <a:solidFill>
                      <a:srgbClr val="FFFFFF">
                        <a:alpha val="0"/>
                      </a:srgbClr>
                    </a:solidFill>
                  </a:ln>
                  <a:solidFill>
                    <a:srgbClr val="FFFFFF"/>
                  </a:solidFill>
                  <a:ea typeface="Segoe UI" pitchFamily="34" charset="0"/>
                  <a:cs typeface="Segoe UI" pitchFamily="34" charset="0"/>
                </a:rPr>
                <a:t>A messaging infrastructure that allows applications to communicate by exchanging messages. Improves interoperability, scale and resiliency.  Available in Windows Azure as well as Windows Server.</a:t>
              </a:r>
            </a:p>
          </p:txBody>
        </p:sp>
        <p:sp>
          <p:nvSpPr>
            <p:cNvPr id="95" name="TextBox 94"/>
            <p:cNvSpPr txBox="1"/>
            <p:nvPr/>
          </p:nvSpPr>
          <p:spPr>
            <a:xfrm>
              <a:off x="12111638" y="3950837"/>
              <a:ext cx="2331720" cy="0"/>
            </a:xfrm>
            <a:prstGeom prst="rect">
              <a:avLst/>
            </a:prstGeom>
            <a:noFill/>
          </p:spPr>
          <p:txBody>
            <a:bodyPr wrap="square" lIns="91440" tIns="45720" rIns="91440" bIns="45720" rtlCol="0">
              <a:noAutofit/>
            </a:bodyPr>
            <a:lstStyle/>
            <a:p>
              <a:pPr defTabSz="1243437" fontAlgn="t">
                <a:spcAft>
                  <a:spcPts val="600"/>
                </a:spcAft>
                <a:defRPr/>
              </a:pPr>
              <a:r>
                <a:rPr lang="en-IN" sz="1200" b="1" kern="0" dirty="0" smtClean="0">
                  <a:ln>
                    <a:solidFill>
                      <a:srgbClr val="FFFFFF">
                        <a:alpha val="0"/>
                      </a:srgbClr>
                    </a:solidFill>
                  </a:ln>
                  <a:solidFill>
                    <a:srgbClr val="FFFFFF"/>
                  </a:solidFill>
                </a:rPr>
                <a:t>Use for connecting loosely coupled components and applications . Supports both build-your-own inter-app as well as cross enterprise messaging scenarios.</a:t>
              </a:r>
              <a:endParaRPr lang="en-IN" sz="1200" b="1" kern="0" dirty="0">
                <a:ln>
                  <a:solidFill>
                    <a:srgbClr val="FFFFFF">
                      <a:alpha val="0"/>
                    </a:srgbClr>
                  </a:solidFill>
                </a:ln>
                <a:solidFill>
                  <a:srgbClr val="FFFFFF"/>
                </a:solidFill>
              </a:endParaRPr>
            </a:p>
          </p:txBody>
        </p:sp>
        <p:cxnSp>
          <p:nvCxnSpPr>
            <p:cNvPr id="96" name="Straight Connector 95"/>
            <p:cNvCxnSpPr/>
            <p:nvPr/>
          </p:nvCxnSpPr>
          <p:spPr>
            <a:xfrm>
              <a:off x="12082070" y="2316113"/>
              <a:ext cx="0" cy="2926080"/>
            </a:xfrm>
            <a:prstGeom prst="line">
              <a:avLst/>
            </a:prstGeom>
            <a:noFill/>
            <a:ln w="15875" cap="flat" cmpd="sng" algn="ctr">
              <a:solidFill>
                <a:srgbClr val="FFFFFF">
                  <a:lumMod val="75000"/>
                </a:srgbClr>
              </a:solidFill>
              <a:prstDash val="sysDot"/>
              <a:headEnd type="none"/>
              <a:tailEnd type="none"/>
            </a:ln>
            <a:effectLst/>
          </p:spPr>
        </p:cxnSp>
        <p:pic>
          <p:nvPicPr>
            <p:cNvPr id="97" name="Picture 96"/>
            <p:cNvPicPr>
              <a:picLocks noChangeAspect="1"/>
            </p:cNvPicPr>
            <p:nvPr/>
          </p:nvPicPr>
          <p:blipFill>
            <a:blip r:embed="rId3"/>
            <a:stretch>
              <a:fillRect/>
            </a:stretch>
          </p:blipFill>
          <p:spPr>
            <a:xfrm>
              <a:off x="12892953" y="508259"/>
              <a:ext cx="847340" cy="958971"/>
            </a:xfrm>
            <a:prstGeom prst="rect">
              <a:avLst/>
            </a:prstGeom>
          </p:spPr>
        </p:pic>
      </p:grpSp>
      <p:grpSp>
        <p:nvGrpSpPr>
          <p:cNvPr id="98" name="Group 97"/>
          <p:cNvGrpSpPr/>
          <p:nvPr/>
        </p:nvGrpSpPr>
        <p:grpSpPr>
          <a:xfrm>
            <a:off x="7430781" y="1126798"/>
            <a:ext cx="2341242" cy="3793503"/>
            <a:chOff x="274639" y="1412617"/>
            <a:chExt cx="2341242" cy="3793503"/>
          </a:xfrm>
        </p:grpSpPr>
        <p:sp>
          <p:nvSpPr>
            <p:cNvPr id="99" name="TextBox 98"/>
            <p:cNvSpPr txBox="1"/>
            <p:nvPr/>
          </p:nvSpPr>
          <p:spPr>
            <a:xfrm>
              <a:off x="284161" y="2999698"/>
              <a:ext cx="2331720" cy="457200"/>
            </a:xfrm>
            <a:prstGeom prst="rect">
              <a:avLst/>
            </a:prstGeom>
            <a:solidFill>
              <a:srgbClr val="68217A"/>
            </a:solidFill>
            <a:ln w="12700">
              <a:noFill/>
              <a:prstDash val="sysDash"/>
            </a:ln>
          </p:spPr>
          <p:txBody>
            <a:bodyPr wrap="square" lIns="91440" tIns="45720" rIns="91440" bIns="45720" rtlCol="0" anchor="ctr" anchorCtr="0">
              <a:noAutofit/>
            </a:bodyPr>
            <a:lstStyle>
              <a:defPPr>
                <a:defRPr lang="en-US"/>
              </a:defPPr>
              <a:lvl1pPr defTabSz="914363">
                <a:defRPr sz="2000"/>
              </a:lvl1pPr>
            </a:lstStyle>
            <a:p>
              <a:pPr algn="ctr" defTabSz="1624367" fontAlgn="base">
                <a:defRPr/>
              </a:pPr>
              <a:r>
                <a:rPr lang="en-US" sz="1600" kern="0" dirty="0" smtClean="0">
                  <a:ln>
                    <a:solidFill>
                      <a:srgbClr val="FFFFFF">
                        <a:alpha val="0"/>
                      </a:srgbClr>
                    </a:solidFill>
                  </a:ln>
                  <a:gradFill>
                    <a:gsLst>
                      <a:gs pos="0">
                        <a:sysClr val="window" lastClr="FFFFFF"/>
                      </a:gs>
                      <a:gs pos="100000">
                        <a:sysClr val="window" lastClr="FFFFFF"/>
                      </a:gs>
                    </a:gsLst>
                    <a:lin ang="16200000" scaled="0"/>
                  </a:gradFill>
                </a:rPr>
                <a:t>BizTalk Server 2013</a:t>
              </a:r>
            </a:p>
          </p:txBody>
        </p:sp>
        <p:sp>
          <p:nvSpPr>
            <p:cNvPr id="100" name="TextBox 99"/>
            <p:cNvSpPr txBox="1"/>
            <p:nvPr/>
          </p:nvSpPr>
          <p:spPr>
            <a:xfrm>
              <a:off x="284161" y="3568632"/>
              <a:ext cx="2331720" cy="1280160"/>
            </a:xfrm>
            <a:prstGeom prst="rect">
              <a:avLst/>
            </a:prstGeom>
            <a:noFill/>
          </p:spPr>
          <p:txBody>
            <a:bodyPr wrap="square" lIns="91440" tIns="45720" rIns="91440" bIns="45720" rtlCol="0">
              <a:noAutofit/>
            </a:bodyPr>
            <a:lstStyle/>
            <a:p>
              <a:pPr defTabSz="932654">
                <a:spcBef>
                  <a:spcPts val="600"/>
                </a:spcBef>
                <a:defRPr/>
              </a:pPr>
              <a:r>
                <a:rPr lang="en-US" sz="1200" kern="0" dirty="0" smtClean="0">
                  <a:ln>
                    <a:solidFill>
                      <a:srgbClr val="FFFFFF">
                        <a:alpha val="0"/>
                      </a:srgbClr>
                    </a:solidFill>
                  </a:ln>
                  <a:solidFill>
                    <a:srgbClr val="FFFFFF"/>
                  </a:solidFill>
                  <a:ea typeface="Segoe UI" pitchFamily="34" charset="0"/>
                  <a:cs typeface="Segoe UI" pitchFamily="34" charset="0"/>
                </a:rPr>
                <a:t>A full-featured Enterprise Integration server. Supports industry standards, capabilities and patterns such as Business Process Management, Enterprise Service Bus, Business Rules, Business Activity Monitoring (BAM), EDI, etc.</a:t>
              </a:r>
            </a:p>
          </p:txBody>
        </p:sp>
        <p:sp>
          <p:nvSpPr>
            <p:cNvPr id="101" name="Rectangle 100"/>
            <p:cNvSpPr/>
            <p:nvPr/>
          </p:nvSpPr>
          <p:spPr bwMode="auto">
            <a:xfrm>
              <a:off x="284161" y="1412617"/>
              <a:ext cx="2331720" cy="1521082"/>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defRPr/>
              </a:pPr>
              <a:endParaRPr lang="en-US" sz="2400" kern="0" dirty="0" smtClean="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102" name="TextBox 101"/>
            <p:cNvSpPr txBox="1"/>
            <p:nvPr/>
          </p:nvSpPr>
          <p:spPr>
            <a:xfrm>
              <a:off x="274639" y="5206120"/>
              <a:ext cx="2331720" cy="0"/>
            </a:xfrm>
            <a:prstGeom prst="rect">
              <a:avLst/>
            </a:prstGeom>
            <a:noFill/>
          </p:spPr>
          <p:txBody>
            <a:bodyPr wrap="square" lIns="91440" tIns="45720" rIns="91440" bIns="45720" rtlCol="0">
              <a:noAutofit/>
            </a:bodyPr>
            <a:lstStyle/>
            <a:p>
              <a:pPr defTabSz="1243437" fontAlgn="t">
                <a:spcAft>
                  <a:spcPts val="600"/>
                </a:spcAft>
                <a:defRPr/>
              </a:pPr>
              <a:r>
                <a:rPr lang="en-IN" sz="1200" b="1" kern="0" dirty="0" smtClean="0">
                  <a:ln>
                    <a:solidFill>
                      <a:srgbClr val="FFFFFF">
                        <a:alpha val="0"/>
                      </a:srgbClr>
                    </a:solidFill>
                  </a:ln>
                  <a:solidFill>
                    <a:srgbClr val="FFFFFF"/>
                  </a:solidFill>
                </a:rPr>
                <a:t>Use for coordination of mission-critical business processes and integrating across multiple enterprise LOB systems and/or business partners. Best for highly reliable asynchronous processes.</a:t>
              </a:r>
              <a:endParaRPr lang="en-IN" sz="1200" b="1" kern="0" dirty="0">
                <a:ln>
                  <a:solidFill>
                    <a:srgbClr val="FFFFFF">
                      <a:alpha val="0"/>
                    </a:srgbClr>
                  </a:solidFill>
                </a:ln>
                <a:solidFill>
                  <a:srgbClr val="FFFFFF"/>
                </a:solidFill>
              </a:endParaRPr>
            </a:p>
          </p:txBody>
        </p:sp>
        <p:sp>
          <p:nvSpPr>
            <p:cNvPr id="103" name="Freeform 134"/>
            <p:cNvSpPr>
              <a:spLocks noChangeAspect="1" noEditPoints="1"/>
            </p:cNvSpPr>
            <p:nvPr/>
          </p:nvSpPr>
          <p:spPr bwMode="black">
            <a:xfrm>
              <a:off x="873263" y="1662876"/>
              <a:ext cx="1171524" cy="959039"/>
            </a:xfrm>
            <a:custGeom>
              <a:avLst/>
              <a:gdLst>
                <a:gd name="T0" fmla="*/ 333 w 666"/>
                <a:gd name="T1" fmla="*/ 125 h 720"/>
                <a:gd name="T2" fmla="*/ 126 w 666"/>
                <a:gd name="T3" fmla="*/ 90 h 720"/>
                <a:gd name="T4" fmla="*/ 56 w 666"/>
                <a:gd name="T5" fmla="*/ 502 h 720"/>
                <a:gd name="T6" fmla="*/ 324 w 666"/>
                <a:gd name="T7" fmla="*/ 720 h 720"/>
                <a:gd name="T8" fmla="*/ 402 w 666"/>
                <a:gd name="T9" fmla="*/ 352 h 720"/>
                <a:gd name="T10" fmla="*/ 476 w 666"/>
                <a:gd name="T11" fmla="*/ 315 h 720"/>
                <a:gd name="T12" fmla="*/ 462 w 666"/>
                <a:gd name="T13" fmla="*/ 318 h 720"/>
                <a:gd name="T14" fmla="*/ 548 w 666"/>
                <a:gd name="T15" fmla="*/ 205 h 720"/>
                <a:gd name="T16" fmla="*/ 403 w 666"/>
                <a:gd name="T17" fmla="*/ 241 h 720"/>
                <a:gd name="T18" fmla="*/ 328 w 666"/>
                <a:gd name="T19" fmla="*/ 215 h 720"/>
                <a:gd name="T20" fmla="*/ 314 w 666"/>
                <a:gd name="T21" fmla="*/ 381 h 720"/>
                <a:gd name="T22" fmla="*/ 325 w 666"/>
                <a:gd name="T23" fmla="*/ 377 h 720"/>
                <a:gd name="T24" fmla="*/ 285 w 666"/>
                <a:gd name="T25" fmla="*/ 474 h 720"/>
                <a:gd name="T26" fmla="*/ 285 w 666"/>
                <a:gd name="T27" fmla="*/ 474 h 720"/>
                <a:gd name="T28" fmla="*/ 228 w 666"/>
                <a:gd name="T29" fmla="*/ 414 h 720"/>
                <a:gd name="T30" fmla="*/ 229 w 666"/>
                <a:gd name="T31" fmla="*/ 593 h 720"/>
                <a:gd name="T32" fmla="*/ 221 w 666"/>
                <a:gd name="T33" fmla="*/ 521 h 720"/>
                <a:gd name="T34" fmla="*/ 234 w 666"/>
                <a:gd name="T35" fmla="*/ 278 h 720"/>
                <a:gd name="T36" fmla="*/ 297 w 666"/>
                <a:gd name="T37" fmla="*/ 135 h 720"/>
                <a:gd name="T38" fmla="*/ 268 w 666"/>
                <a:gd name="T39" fmla="*/ 314 h 720"/>
                <a:gd name="T40" fmla="*/ 280 w 666"/>
                <a:gd name="T41" fmla="*/ 377 h 720"/>
                <a:gd name="T42" fmla="*/ 288 w 666"/>
                <a:gd name="T43" fmla="*/ 374 h 720"/>
                <a:gd name="T44" fmla="*/ 289 w 666"/>
                <a:gd name="T45" fmla="*/ 300 h 720"/>
                <a:gd name="T46" fmla="*/ 409 w 666"/>
                <a:gd name="T47" fmla="*/ 156 h 720"/>
                <a:gd name="T48" fmla="*/ 317 w 666"/>
                <a:gd name="T49" fmla="*/ 123 h 720"/>
                <a:gd name="T50" fmla="*/ 275 w 666"/>
                <a:gd name="T51" fmla="*/ 5 h 720"/>
                <a:gd name="T52" fmla="*/ 171 w 666"/>
                <a:gd name="T53" fmla="*/ 54 h 720"/>
                <a:gd name="T54" fmla="*/ 226 w 666"/>
                <a:gd name="T55" fmla="*/ 108 h 720"/>
                <a:gd name="T56" fmla="*/ 166 w 666"/>
                <a:gd name="T57" fmla="*/ 57 h 720"/>
                <a:gd name="T58" fmla="*/ 150 w 666"/>
                <a:gd name="T59" fmla="*/ 102 h 720"/>
                <a:gd name="T60" fmla="*/ 203 w 666"/>
                <a:gd name="T61" fmla="*/ 117 h 720"/>
                <a:gd name="T62" fmla="*/ 227 w 666"/>
                <a:gd name="T63" fmla="*/ 309 h 720"/>
                <a:gd name="T64" fmla="*/ 188 w 666"/>
                <a:gd name="T65" fmla="*/ 383 h 720"/>
                <a:gd name="T66" fmla="*/ 144 w 666"/>
                <a:gd name="T67" fmla="*/ 453 h 720"/>
                <a:gd name="T68" fmla="*/ 144 w 666"/>
                <a:gd name="T69" fmla="*/ 453 h 720"/>
                <a:gd name="T70" fmla="*/ 125 w 666"/>
                <a:gd name="T71" fmla="*/ 463 h 720"/>
                <a:gd name="T72" fmla="*/ 27 w 666"/>
                <a:gd name="T73" fmla="*/ 564 h 720"/>
                <a:gd name="T74" fmla="*/ 71 w 666"/>
                <a:gd name="T75" fmla="*/ 639 h 720"/>
                <a:gd name="T76" fmla="*/ 169 w 666"/>
                <a:gd name="T77" fmla="*/ 571 h 720"/>
                <a:gd name="T78" fmla="*/ 171 w 666"/>
                <a:gd name="T79" fmla="*/ 687 h 720"/>
                <a:gd name="T80" fmla="*/ 171 w 666"/>
                <a:gd name="T81" fmla="*/ 687 h 720"/>
                <a:gd name="T82" fmla="*/ 353 w 666"/>
                <a:gd name="T83" fmla="*/ 644 h 720"/>
                <a:gd name="T84" fmla="*/ 179 w 666"/>
                <a:gd name="T85" fmla="*/ 689 h 720"/>
                <a:gd name="T86" fmla="*/ 381 w 666"/>
                <a:gd name="T87" fmla="*/ 546 h 720"/>
                <a:gd name="T88" fmla="*/ 381 w 666"/>
                <a:gd name="T89" fmla="*/ 546 h 720"/>
                <a:gd name="T90" fmla="*/ 384 w 666"/>
                <a:gd name="T91" fmla="*/ 530 h 720"/>
                <a:gd name="T92" fmla="*/ 393 w 666"/>
                <a:gd name="T93" fmla="*/ 432 h 720"/>
                <a:gd name="T94" fmla="*/ 451 w 666"/>
                <a:gd name="T95" fmla="*/ 32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6" h="720">
                  <a:moveTo>
                    <a:pt x="666" y="290"/>
                  </a:moveTo>
                  <a:cubicBezTo>
                    <a:pt x="663" y="286"/>
                    <a:pt x="663" y="286"/>
                    <a:pt x="663" y="286"/>
                  </a:cubicBezTo>
                  <a:cubicBezTo>
                    <a:pt x="624" y="224"/>
                    <a:pt x="564" y="167"/>
                    <a:pt x="384" y="134"/>
                  </a:cubicBezTo>
                  <a:cubicBezTo>
                    <a:pt x="369" y="131"/>
                    <a:pt x="353" y="128"/>
                    <a:pt x="333" y="125"/>
                  </a:cubicBezTo>
                  <a:cubicBezTo>
                    <a:pt x="306" y="78"/>
                    <a:pt x="286" y="36"/>
                    <a:pt x="278" y="0"/>
                  </a:cubicBezTo>
                  <a:cubicBezTo>
                    <a:pt x="257" y="6"/>
                    <a:pt x="145" y="45"/>
                    <a:pt x="123" y="74"/>
                  </a:cubicBezTo>
                  <a:cubicBezTo>
                    <a:pt x="123" y="73"/>
                    <a:pt x="123" y="73"/>
                    <a:pt x="123" y="73"/>
                  </a:cubicBezTo>
                  <a:cubicBezTo>
                    <a:pt x="118" y="80"/>
                    <a:pt x="122" y="86"/>
                    <a:pt x="126" y="90"/>
                  </a:cubicBezTo>
                  <a:cubicBezTo>
                    <a:pt x="166" y="137"/>
                    <a:pt x="225" y="164"/>
                    <a:pt x="225" y="259"/>
                  </a:cubicBezTo>
                  <a:cubicBezTo>
                    <a:pt x="225" y="346"/>
                    <a:pt x="147" y="427"/>
                    <a:pt x="68" y="492"/>
                  </a:cubicBezTo>
                  <a:cubicBezTo>
                    <a:pt x="64" y="495"/>
                    <a:pt x="60" y="498"/>
                    <a:pt x="56" y="502"/>
                  </a:cubicBezTo>
                  <a:cubicBezTo>
                    <a:pt x="56" y="502"/>
                    <a:pt x="56" y="502"/>
                    <a:pt x="56" y="502"/>
                  </a:cubicBezTo>
                  <a:cubicBezTo>
                    <a:pt x="36" y="519"/>
                    <a:pt x="14" y="545"/>
                    <a:pt x="8" y="569"/>
                  </a:cubicBezTo>
                  <a:cubicBezTo>
                    <a:pt x="0" y="604"/>
                    <a:pt x="27" y="632"/>
                    <a:pt x="55" y="652"/>
                  </a:cubicBezTo>
                  <a:cubicBezTo>
                    <a:pt x="86" y="674"/>
                    <a:pt x="119" y="685"/>
                    <a:pt x="156" y="696"/>
                  </a:cubicBezTo>
                  <a:cubicBezTo>
                    <a:pt x="198" y="708"/>
                    <a:pt x="281" y="719"/>
                    <a:pt x="324" y="720"/>
                  </a:cubicBezTo>
                  <a:cubicBezTo>
                    <a:pt x="327" y="720"/>
                    <a:pt x="331" y="719"/>
                    <a:pt x="331" y="719"/>
                  </a:cubicBezTo>
                  <a:cubicBezTo>
                    <a:pt x="331" y="719"/>
                    <a:pt x="333" y="716"/>
                    <a:pt x="333" y="715"/>
                  </a:cubicBezTo>
                  <a:cubicBezTo>
                    <a:pt x="337" y="709"/>
                    <a:pt x="386" y="616"/>
                    <a:pt x="400" y="538"/>
                  </a:cubicBezTo>
                  <a:cubicBezTo>
                    <a:pt x="408" y="487"/>
                    <a:pt x="415" y="418"/>
                    <a:pt x="402" y="352"/>
                  </a:cubicBezTo>
                  <a:cubicBezTo>
                    <a:pt x="492" y="325"/>
                    <a:pt x="596" y="300"/>
                    <a:pt x="666" y="290"/>
                  </a:cubicBezTo>
                  <a:close/>
                  <a:moveTo>
                    <a:pt x="650" y="282"/>
                  </a:moveTo>
                  <a:cubicBezTo>
                    <a:pt x="651" y="283"/>
                    <a:pt x="653" y="284"/>
                    <a:pt x="655" y="285"/>
                  </a:cubicBezTo>
                  <a:cubicBezTo>
                    <a:pt x="633" y="287"/>
                    <a:pt x="570" y="291"/>
                    <a:pt x="476" y="315"/>
                  </a:cubicBezTo>
                  <a:cubicBezTo>
                    <a:pt x="515" y="278"/>
                    <a:pt x="535" y="255"/>
                    <a:pt x="556" y="207"/>
                  </a:cubicBezTo>
                  <a:cubicBezTo>
                    <a:pt x="602" y="232"/>
                    <a:pt x="634" y="263"/>
                    <a:pt x="650" y="282"/>
                  </a:cubicBezTo>
                  <a:close/>
                  <a:moveTo>
                    <a:pt x="462" y="318"/>
                  </a:moveTo>
                  <a:cubicBezTo>
                    <a:pt x="462" y="318"/>
                    <a:pt x="462" y="318"/>
                    <a:pt x="462" y="318"/>
                  </a:cubicBezTo>
                  <a:cubicBezTo>
                    <a:pt x="462" y="318"/>
                    <a:pt x="462" y="318"/>
                    <a:pt x="462" y="318"/>
                  </a:cubicBezTo>
                  <a:cubicBezTo>
                    <a:pt x="462" y="318"/>
                    <a:pt x="462" y="318"/>
                    <a:pt x="462" y="318"/>
                  </a:cubicBezTo>
                  <a:cubicBezTo>
                    <a:pt x="446" y="293"/>
                    <a:pt x="427" y="273"/>
                    <a:pt x="405" y="257"/>
                  </a:cubicBezTo>
                  <a:cubicBezTo>
                    <a:pt x="448" y="237"/>
                    <a:pt x="496" y="220"/>
                    <a:pt x="548" y="205"/>
                  </a:cubicBezTo>
                  <a:cubicBezTo>
                    <a:pt x="531" y="234"/>
                    <a:pt x="504" y="265"/>
                    <a:pt x="462" y="318"/>
                  </a:cubicBezTo>
                  <a:close/>
                  <a:moveTo>
                    <a:pt x="509" y="186"/>
                  </a:moveTo>
                  <a:cubicBezTo>
                    <a:pt x="520" y="190"/>
                    <a:pt x="530" y="194"/>
                    <a:pt x="540" y="199"/>
                  </a:cubicBezTo>
                  <a:cubicBezTo>
                    <a:pt x="489" y="210"/>
                    <a:pt x="444" y="225"/>
                    <a:pt x="403" y="241"/>
                  </a:cubicBezTo>
                  <a:cubicBezTo>
                    <a:pt x="419" y="211"/>
                    <a:pt x="426" y="183"/>
                    <a:pt x="427" y="160"/>
                  </a:cubicBezTo>
                  <a:cubicBezTo>
                    <a:pt x="455" y="167"/>
                    <a:pt x="482" y="175"/>
                    <a:pt x="509" y="186"/>
                  </a:cubicBezTo>
                  <a:close/>
                  <a:moveTo>
                    <a:pt x="385" y="243"/>
                  </a:moveTo>
                  <a:cubicBezTo>
                    <a:pt x="367" y="232"/>
                    <a:pt x="347" y="223"/>
                    <a:pt x="328" y="215"/>
                  </a:cubicBezTo>
                  <a:cubicBezTo>
                    <a:pt x="354" y="196"/>
                    <a:pt x="385" y="177"/>
                    <a:pt x="420" y="159"/>
                  </a:cubicBezTo>
                  <a:cubicBezTo>
                    <a:pt x="418" y="179"/>
                    <a:pt x="407" y="207"/>
                    <a:pt x="385" y="243"/>
                  </a:cubicBezTo>
                  <a:close/>
                  <a:moveTo>
                    <a:pt x="312" y="382"/>
                  </a:moveTo>
                  <a:cubicBezTo>
                    <a:pt x="312" y="382"/>
                    <a:pt x="313" y="381"/>
                    <a:pt x="314" y="381"/>
                  </a:cubicBezTo>
                  <a:cubicBezTo>
                    <a:pt x="333" y="394"/>
                    <a:pt x="376" y="419"/>
                    <a:pt x="392" y="425"/>
                  </a:cubicBezTo>
                  <a:cubicBezTo>
                    <a:pt x="371" y="440"/>
                    <a:pt x="341" y="457"/>
                    <a:pt x="299" y="475"/>
                  </a:cubicBezTo>
                  <a:cubicBezTo>
                    <a:pt x="310" y="435"/>
                    <a:pt x="313" y="402"/>
                    <a:pt x="312" y="382"/>
                  </a:cubicBezTo>
                  <a:close/>
                  <a:moveTo>
                    <a:pt x="325" y="377"/>
                  </a:moveTo>
                  <a:cubicBezTo>
                    <a:pt x="344" y="371"/>
                    <a:pt x="365" y="364"/>
                    <a:pt x="387" y="357"/>
                  </a:cubicBezTo>
                  <a:cubicBezTo>
                    <a:pt x="390" y="378"/>
                    <a:pt x="392" y="400"/>
                    <a:pt x="392" y="420"/>
                  </a:cubicBezTo>
                  <a:cubicBezTo>
                    <a:pt x="374" y="410"/>
                    <a:pt x="341" y="389"/>
                    <a:pt x="325" y="377"/>
                  </a:cubicBezTo>
                  <a:close/>
                  <a:moveTo>
                    <a:pt x="285" y="474"/>
                  </a:moveTo>
                  <a:cubicBezTo>
                    <a:pt x="265" y="457"/>
                    <a:pt x="246" y="433"/>
                    <a:pt x="239" y="410"/>
                  </a:cubicBezTo>
                  <a:cubicBezTo>
                    <a:pt x="253" y="404"/>
                    <a:pt x="268" y="398"/>
                    <a:pt x="283" y="392"/>
                  </a:cubicBezTo>
                  <a:cubicBezTo>
                    <a:pt x="288" y="390"/>
                    <a:pt x="293" y="389"/>
                    <a:pt x="298" y="387"/>
                  </a:cubicBezTo>
                  <a:cubicBezTo>
                    <a:pt x="301" y="414"/>
                    <a:pt x="295" y="444"/>
                    <a:pt x="285" y="474"/>
                  </a:cubicBezTo>
                  <a:close/>
                  <a:moveTo>
                    <a:pt x="209" y="509"/>
                  </a:moveTo>
                  <a:cubicBezTo>
                    <a:pt x="199" y="512"/>
                    <a:pt x="187" y="516"/>
                    <a:pt x="173" y="521"/>
                  </a:cubicBezTo>
                  <a:cubicBezTo>
                    <a:pt x="185" y="503"/>
                    <a:pt x="212" y="452"/>
                    <a:pt x="224" y="416"/>
                  </a:cubicBezTo>
                  <a:cubicBezTo>
                    <a:pt x="225" y="415"/>
                    <a:pt x="227" y="415"/>
                    <a:pt x="228" y="414"/>
                  </a:cubicBezTo>
                  <a:cubicBezTo>
                    <a:pt x="238" y="445"/>
                    <a:pt x="262" y="470"/>
                    <a:pt x="279" y="484"/>
                  </a:cubicBezTo>
                  <a:cubicBezTo>
                    <a:pt x="258" y="492"/>
                    <a:pt x="235" y="500"/>
                    <a:pt x="209" y="509"/>
                  </a:cubicBezTo>
                  <a:close/>
                  <a:moveTo>
                    <a:pt x="276" y="499"/>
                  </a:moveTo>
                  <a:cubicBezTo>
                    <a:pt x="263" y="532"/>
                    <a:pt x="246" y="565"/>
                    <a:pt x="229" y="593"/>
                  </a:cubicBezTo>
                  <a:cubicBezTo>
                    <a:pt x="229" y="594"/>
                    <a:pt x="229" y="594"/>
                    <a:pt x="229" y="594"/>
                  </a:cubicBezTo>
                  <a:cubicBezTo>
                    <a:pt x="220" y="589"/>
                    <a:pt x="212" y="584"/>
                    <a:pt x="205" y="578"/>
                  </a:cubicBezTo>
                  <a:cubicBezTo>
                    <a:pt x="189" y="567"/>
                    <a:pt x="174" y="553"/>
                    <a:pt x="163" y="538"/>
                  </a:cubicBezTo>
                  <a:cubicBezTo>
                    <a:pt x="183" y="533"/>
                    <a:pt x="202" y="527"/>
                    <a:pt x="221" y="521"/>
                  </a:cubicBezTo>
                  <a:cubicBezTo>
                    <a:pt x="241" y="514"/>
                    <a:pt x="259" y="507"/>
                    <a:pt x="276" y="499"/>
                  </a:cubicBezTo>
                  <a:close/>
                  <a:moveTo>
                    <a:pt x="231" y="205"/>
                  </a:moveTo>
                  <a:cubicBezTo>
                    <a:pt x="249" y="208"/>
                    <a:pt x="270" y="215"/>
                    <a:pt x="294" y="224"/>
                  </a:cubicBezTo>
                  <a:cubicBezTo>
                    <a:pt x="276" y="238"/>
                    <a:pt x="256" y="256"/>
                    <a:pt x="234" y="278"/>
                  </a:cubicBezTo>
                  <a:cubicBezTo>
                    <a:pt x="237" y="252"/>
                    <a:pt x="235" y="228"/>
                    <a:pt x="231" y="205"/>
                  </a:cubicBezTo>
                  <a:close/>
                  <a:moveTo>
                    <a:pt x="236" y="187"/>
                  </a:moveTo>
                  <a:cubicBezTo>
                    <a:pt x="251" y="170"/>
                    <a:pt x="272" y="153"/>
                    <a:pt x="297" y="135"/>
                  </a:cubicBezTo>
                  <a:cubicBezTo>
                    <a:pt x="297" y="135"/>
                    <a:pt x="297" y="135"/>
                    <a:pt x="297" y="135"/>
                  </a:cubicBezTo>
                  <a:cubicBezTo>
                    <a:pt x="305" y="158"/>
                    <a:pt x="307" y="182"/>
                    <a:pt x="305" y="207"/>
                  </a:cubicBezTo>
                  <a:cubicBezTo>
                    <a:pt x="282" y="199"/>
                    <a:pt x="258" y="193"/>
                    <a:pt x="236" y="187"/>
                  </a:cubicBezTo>
                  <a:close/>
                  <a:moveTo>
                    <a:pt x="301" y="235"/>
                  </a:moveTo>
                  <a:cubicBezTo>
                    <a:pt x="295" y="261"/>
                    <a:pt x="284" y="288"/>
                    <a:pt x="268" y="314"/>
                  </a:cubicBezTo>
                  <a:cubicBezTo>
                    <a:pt x="257" y="301"/>
                    <a:pt x="245" y="294"/>
                    <a:pt x="236" y="290"/>
                  </a:cubicBezTo>
                  <a:cubicBezTo>
                    <a:pt x="248" y="279"/>
                    <a:pt x="270" y="259"/>
                    <a:pt x="301" y="235"/>
                  </a:cubicBezTo>
                  <a:close/>
                  <a:moveTo>
                    <a:pt x="264" y="338"/>
                  </a:moveTo>
                  <a:cubicBezTo>
                    <a:pt x="274" y="351"/>
                    <a:pt x="279" y="365"/>
                    <a:pt x="280" y="377"/>
                  </a:cubicBezTo>
                  <a:cubicBezTo>
                    <a:pt x="237" y="393"/>
                    <a:pt x="203" y="407"/>
                    <a:pt x="170" y="424"/>
                  </a:cubicBezTo>
                  <a:cubicBezTo>
                    <a:pt x="210" y="396"/>
                    <a:pt x="241" y="367"/>
                    <a:pt x="264" y="338"/>
                  </a:cubicBezTo>
                  <a:close/>
                  <a:moveTo>
                    <a:pt x="288" y="374"/>
                  </a:moveTo>
                  <a:cubicBezTo>
                    <a:pt x="288" y="374"/>
                    <a:pt x="288" y="374"/>
                    <a:pt x="288" y="374"/>
                  </a:cubicBezTo>
                  <a:cubicBezTo>
                    <a:pt x="288" y="353"/>
                    <a:pt x="283" y="337"/>
                    <a:pt x="275" y="325"/>
                  </a:cubicBezTo>
                  <a:cubicBezTo>
                    <a:pt x="301" y="309"/>
                    <a:pt x="331" y="292"/>
                    <a:pt x="365" y="276"/>
                  </a:cubicBezTo>
                  <a:cubicBezTo>
                    <a:pt x="345" y="305"/>
                    <a:pt x="319" y="338"/>
                    <a:pt x="288" y="374"/>
                  </a:cubicBezTo>
                  <a:close/>
                  <a:moveTo>
                    <a:pt x="289" y="300"/>
                  </a:moveTo>
                  <a:cubicBezTo>
                    <a:pt x="302" y="277"/>
                    <a:pt x="311" y="254"/>
                    <a:pt x="315" y="232"/>
                  </a:cubicBezTo>
                  <a:cubicBezTo>
                    <a:pt x="332" y="240"/>
                    <a:pt x="349" y="248"/>
                    <a:pt x="366" y="258"/>
                  </a:cubicBezTo>
                  <a:cubicBezTo>
                    <a:pt x="338" y="272"/>
                    <a:pt x="312" y="286"/>
                    <a:pt x="289" y="300"/>
                  </a:cubicBezTo>
                  <a:close/>
                  <a:moveTo>
                    <a:pt x="409" y="156"/>
                  </a:moveTo>
                  <a:cubicBezTo>
                    <a:pt x="376" y="170"/>
                    <a:pt x="348" y="184"/>
                    <a:pt x="318" y="205"/>
                  </a:cubicBezTo>
                  <a:cubicBezTo>
                    <a:pt x="319" y="180"/>
                    <a:pt x="314" y="156"/>
                    <a:pt x="304" y="136"/>
                  </a:cubicBezTo>
                  <a:cubicBezTo>
                    <a:pt x="339" y="142"/>
                    <a:pt x="374" y="148"/>
                    <a:pt x="409" y="156"/>
                  </a:cubicBezTo>
                  <a:close/>
                  <a:moveTo>
                    <a:pt x="317" y="123"/>
                  </a:moveTo>
                  <a:cubicBezTo>
                    <a:pt x="299" y="120"/>
                    <a:pt x="278" y="117"/>
                    <a:pt x="254" y="113"/>
                  </a:cubicBezTo>
                  <a:cubicBezTo>
                    <a:pt x="271" y="104"/>
                    <a:pt x="283" y="95"/>
                    <a:pt x="296" y="83"/>
                  </a:cubicBezTo>
                  <a:cubicBezTo>
                    <a:pt x="302" y="96"/>
                    <a:pt x="309" y="109"/>
                    <a:pt x="317" y="123"/>
                  </a:cubicBezTo>
                  <a:close/>
                  <a:moveTo>
                    <a:pt x="275" y="5"/>
                  </a:moveTo>
                  <a:cubicBezTo>
                    <a:pt x="277" y="27"/>
                    <a:pt x="282" y="48"/>
                    <a:pt x="291" y="69"/>
                  </a:cubicBezTo>
                  <a:cubicBezTo>
                    <a:pt x="264" y="62"/>
                    <a:pt x="200" y="53"/>
                    <a:pt x="178" y="50"/>
                  </a:cubicBezTo>
                  <a:cubicBezTo>
                    <a:pt x="216" y="27"/>
                    <a:pt x="269" y="8"/>
                    <a:pt x="275" y="5"/>
                  </a:cubicBezTo>
                  <a:close/>
                  <a:moveTo>
                    <a:pt x="171" y="54"/>
                  </a:moveTo>
                  <a:cubicBezTo>
                    <a:pt x="191" y="62"/>
                    <a:pt x="259" y="76"/>
                    <a:pt x="294" y="78"/>
                  </a:cubicBezTo>
                  <a:cubicBezTo>
                    <a:pt x="294" y="78"/>
                    <a:pt x="294" y="78"/>
                    <a:pt x="294" y="78"/>
                  </a:cubicBezTo>
                  <a:cubicBezTo>
                    <a:pt x="282" y="84"/>
                    <a:pt x="261" y="95"/>
                    <a:pt x="237" y="110"/>
                  </a:cubicBezTo>
                  <a:cubicBezTo>
                    <a:pt x="234" y="109"/>
                    <a:pt x="230" y="109"/>
                    <a:pt x="226" y="108"/>
                  </a:cubicBezTo>
                  <a:cubicBezTo>
                    <a:pt x="210" y="93"/>
                    <a:pt x="180" y="63"/>
                    <a:pt x="171" y="55"/>
                  </a:cubicBezTo>
                  <a:cubicBezTo>
                    <a:pt x="171" y="55"/>
                    <a:pt x="171" y="54"/>
                    <a:pt x="171" y="54"/>
                  </a:cubicBezTo>
                  <a:close/>
                  <a:moveTo>
                    <a:pt x="155" y="66"/>
                  </a:moveTo>
                  <a:cubicBezTo>
                    <a:pt x="158" y="63"/>
                    <a:pt x="162" y="60"/>
                    <a:pt x="166" y="57"/>
                  </a:cubicBezTo>
                  <a:cubicBezTo>
                    <a:pt x="174" y="67"/>
                    <a:pt x="191" y="89"/>
                    <a:pt x="204" y="104"/>
                  </a:cubicBezTo>
                  <a:cubicBezTo>
                    <a:pt x="184" y="101"/>
                    <a:pt x="157" y="96"/>
                    <a:pt x="140" y="89"/>
                  </a:cubicBezTo>
                  <a:cubicBezTo>
                    <a:pt x="140" y="80"/>
                    <a:pt x="149" y="71"/>
                    <a:pt x="155" y="66"/>
                  </a:cubicBezTo>
                  <a:close/>
                  <a:moveTo>
                    <a:pt x="150" y="102"/>
                  </a:moveTo>
                  <a:cubicBezTo>
                    <a:pt x="162" y="107"/>
                    <a:pt x="179" y="111"/>
                    <a:pt x="196" y="115"/>
                  </a:cubicBezTo>
                  <a:cubicBezTo>
                    <a:pt x="203" y="137"/>
                    <a:pt x="209" y="157"/>
                    <a:pt x="214" y="175"/>
                  </a:cubicBezTo>
                  <a:cubicBezTo>
                    <a:pt x="199" y="147"/>
                    <a:pt x="177" y="123"/>
                    <a:pt x="150" y="102"/>
                  </a:cubicBezTo>
                  <a:close/>
                  <a:moveTo>
                    <a:pt x="203" y="117"/>
                  </a:moveTo>
                  <a:cubicBezTo>
                    <a:pt x="235" y="124"/>
                    <a:pt x="269" y="130"/>
                    <a:pt x="288" y="133"/>
                  </a:cubicBezTo>
                  <a:cubicBezTo>
                    <a:pt x="274" y="141"/>
                    <a:pt x="241" y="160"/>
                    <a:pt x="226" y="180"/>
                  </a:cubicBezTo>
                  <a:cubicBezTo>
                    <a:pt x="218" y="150"/>
                    <a:pt x="208" y="128"/>
                    <a:pt x="203" y="117"/>
                  </a:cubicBezTo>
                  <a:close/>
                  <a:moveTo>
                    <a:pt x="227" y="309"/>
                  </a:moveTo>
                  <a:cubicBezTo>
                    <a:pt x="237" y="314"/>
                    <a:pt x="245" y="319"/>
                    <a:pt x="252" y="325"/>
                  </a:cubicBezTo>
                  <a:cubicBezTo>
                    <a:pt x="233" y="339"/>
                    <a:pt x="216" y="352"/>
                    <a:pt x="201" y="364"/>
                  </a:cubicBezTo>
                  <a:cubicBezTo>
                    <a:pt x="213" y="346"/>
                    <a:pt x="222" y="328"/>
                    <a:pt x="227" y="309"/>
                  </a:cubicBezTo>
                  <a:close/>
                  <a:moveTo>
                    <a:pt x="188" y="383"/>
                  </a:moveTo>
                  <a:cubicBezTo>
                    <a:pt x="202" y="372"/>
                    <a:pt x="222" y="358"/>
                    <a:pt x="247" y="342"/>
                  </a:cubicBezTo>
                  <a:cubicBezTo>
                    <a:pt x="223" y="372"/>
                    <a:pt x="191" y="400"/>
                    <a:pt x="152" y="424"/>
                  </a:cubicBezTo>
                  <a:cubicBezTo>
                    <a:pt x="166" y="410"/>
                    <a:pt x="178" y="397"/>
                    <a:pt x="188" y="383"/>
                  </a:cubicBezTo>
                  <a:close/>
                  <a:moveTo>
                    <a:pt x="144" y="453"/>
                  </a:moveTo>
                  <a:cubicBezTo>
                    <a:pt x="166" y="442"/>
                    <a:pt x="186" y="432"/>
                    <a:pt x="207" y="423"/>
                  </a:cubicBezTo>
                  <a:cubicBezTo>
                    <a:pt x="189" y="463"/>
                    <a:pt x="164" y="502"/>
                    <a:pt x="154" y="519"/>
                  </a:cubicBezTo>
                  <a:cubicBezTo>
                    <a:pt x="153" y="520"/>
                    <a:pt x="152" y="521"/>
                    <a:pt x="152" y="522"/>
                  </a:cubicBezTo>
                  <a:cubicBezTo>
                    <a:pt x="141" y="501"/>
                    <a:pt x="137" y="478"/>
                    <a:pt x="144" y="453"/>
                  </a:cubicBezTo>
                  <a:close/>
                  <a:moveTo>
                    <a:pt x="27" y="560"/>
                  </a:moveTo>
                  <a:cubicBezTo>
                    <a:pt x="33" y="533"/>
                    <a:pt x="60" y="500"/>
                    <a:pt x="90" y="482"/>
                  </a:cubicBezTo>
                  <a:cubicBezTo>
                    <a:pt x="90" y="482"/>
                    <a:pt x="90" y="482"/>
                    <a:pt x="90" y="482"/>
                  </a:cubicBezTo>
                  <a:cubicBezTo>
                    <a:pt x="102" y="475"/>
                    <a:pt x="114" y="469"/>
                    <a:pt x="125" y="463"/>
                  </a:cubicBezTo>
                  <a:cubicBezTo>
                    <a:pt x="125" y="464"/>
                    <a:pt x="125" y="465"/>
                    <a:pt x="124" y="467"/>
                  </a:cubicBezTo>
                  <a:cubicBezTo>
                    <a:pt x="123" y="474"/>
                    <a:pt x="122" y="480"/>
                    <a:pt x="122" y="487"/>
                  </a:cubicBezTo>
                  <a:cubicBezTo>
                    <a:pt x="123" y="503"/>
                    <a:pt x="128" y="518"/>
                    <a:pt x="137" y="532"/>
                  </a:cubicBezTo>
                  <a:cubicBezTo>
                    <a:pt x="103" y="543"/>
                    <a:pt x="64" y="554"/>
                    <a:pt x="27" y="564"/>
                  </a:cubicBezTo>
                  <a:cubicBezTo>
                    <a:pt x="27" y="563"/>
                    <a:pt x="27" y="561"/>
                    <a:pt x="27" y="560"/>
                  </a:cubicBezTo>
                  <a:close/>
                  <a:moveTo>
                    <a:pt x="27" y="571"/>
                  </a:moveTo>
                  <a:cubicBezTo>
                    <a:pt x="62" y="562"/>
                    <a:pt x="100" y="554"/>
                    <a:pt x="136" y="545"/>
                  </a:cubicBezTo>
                  <a:cubicBezTo>
                    <a:pt x="109" y="586"/>
                    <a:pt x="85" y="616"/>
                    <a:pt x="71" y="639"/>
                  </a:cubicBezTo>
                  <a:cubicBezTo>
                    <a:pt x="51" y="623"/>
                    <a:pt x="28" y="597"/>
                    <a:pt x="27" y="571"/>
                  </a:cubicBezTo>
                  <a:close/>
                  <a:moveTo>
                    <a:pt x="76" y="643"/>
                  </a:moveTo>
                  <a:cubicBezTo>
                    <a:pt x="98" y="610"/>
                    <a:pt x="125" y="580"/>
                    <a:pt x="150" y="550"/>
                  </a:cubicBezTo>
                  <a:cubicBezTo>
                    <a:pt x="156" y="558"/>
                    <a:pt x="162" y="565"/>
                    <a:pt x="169" y="571"/>
                  </a:cubicBezTo>
                  <a:cubicBezTo>
                    <a:pt x="182" y="583"/>
                    <a:pt x="196" y="592"/>
                    <a:pt x="211" y="600"/>
                  </a:cubicBezTo>
                  <a:cubicBezTo>
                    <a:pt x="168" y="616"/>
                    <a:pt x="123" y="632"/>
                    <a:pt x="81" y="646"/>
                  </a:cubicBezTo>
                  <a:cubicBezTo>
                    <a:pt x="79" y="645"/>
                    <a:pt x="78" y="644"/>
                    <a:pt x="76" y="643"/>
                  </a:cubicBezTo>
                  <a:close/>
                  <a:moveTo>
                    <a:pt x="171" y="687"/>
                  </a:moveTo>
                  <a:cubicBezTo>
                    <a:pt x="169" y="687"/>
                    <a:pt x="166" y="686"/>
                    <a:pt x="164" y="685"/>
                  </a:cubicBezTo>
                  <a:cubicBezTo>
                    <a:pt x="126" y="673"/>
                    <a:pt x="109" y="665"/>
                    <a:pt x="86" y="650"/>
                  </a:cubicBezTo>
                  <a:cubicBezTo>
                    <a:pt x="104" y="645"/>
                    <a:pt x="180" y="625"/>
                    <a:pt x="218" y="613"/>
                  </a:cubicBezTo>
                  <a:cubicBezTo>
                    <a:pt x="197" y="647"/>
                    <a:pt x="178" y="674"/>
                    <a:pt x="171" y="687"/>
                  </a:cubicBezTo>
                  <a:cubicBezTo>
                    <a:pt x="171" y="687"/>
                    <a:pt x="171" y="687"/>
                    <a:pt x="171" y="687"/>
                  </a:cubicBezTo>
                  <a:close/>
                  <a:moveTo>
                    <a:pt x="327" y="715"/>
                  </a:moveTo>
                  <a:cubicBezTo>
                    <a:pt x="297" y="711"/>
                    <a:pt x="236" y="702"/>
                    <a:pt x="196" y="693"/>
                  </a:cubicBezTo>
                  <a:cubicBezTo>
                    <a:pt x="252" y="680"/>
                    <a:pt x="289" y="674"/>
                    <a:pt x="353" y="644"/>
                  </a:cubicBezTo>
                  <a:cubicBezTo>
                    <a:pt x="342" y="675"/>
                    <a:pt x="332" y="703"/>
                    <a:pt x="327" y="715"/>
                  </a:cubicBezTo>
                  <a:close/>
                  <a:moveTo>
                    <a:pt x="185" y="690"/>
                  </a:moveTo>
                  <a:cubicBezTo>
                    <a:pt x="185" y="690"/>
                    <a:pt x="185" y="691"/>
                    <a:pt x="184" y="691"/>
                  </a:cubicBezTo>
                  <a:cubicBezTo>
                    <a:pt x="182" y="690"/>
                    <a:pt x="181" y="690"/>
                    <a:pt x="179" y="689"/>
                  </a:cubicBezTo>
                  <a:cubicBezTo>
                    <a:pt x="201" y="663"/>
                    <a:pt x="220" y="637"/>
                    <a:pt x="236" y="612"/>
                  </a:cubicBezTo>
                  <a:cubicBezTo>
                    <a:pt x="291" y="635"/>
                    <a:pt x="346" y="639"/>
                    <a:pt x="353" y="640"/>
                  </a:cubicBezTo>
                  <a:cubicBezTo>
                    <a:pt x="327" y="650"/>
                    <a:pt x="192" y="688"/>
                    <a:pt x="185" y="690"/>
                  </a:cubicBezTo>
                  <a:close/>
                  <a:moveTo>
                    <a:pt x="381" y="546"/>
                  </a:moveTo>
                  <a:cubicBezTo>
                    <a:pt x="376" y="568"/>
                    <a:pt x="366" y="603"/>
                    <a:pt x="355" y="636"/>
                  </a:cubicBezTo>
                  <a:cubicBezTo>
                    <a:pt x="319" y="630"/>
                    <a:pt x="280" y="619"/>
                    <a:pt x="245" y="602"/>
                  </a:cubicBezTo>
                  <a:cubicBezTo>
                    <a:pt x="283" y="586"/>
                    <a:pt x="361" y="551"/>
                    <a:pt x="383" y="536"/>
                  </a:cubicBezTo>
                  <a:cubicBezTo>
                    <a:pt x="383" y="540"/>
                    <a:pt x="382" y="543"/>
                    <a:pt x="381" y="546"/>
                  </a:cubicBezTo>
                  <a:close/>
                  <a:moveTo>
                    <a:pt x="384" y="530"/>
                  </a:moveTo>
                  <a:cubicBezTo>
                    <a:pt x="362" y="544"/>
                    <a:pt x="287" y="572"/>
                    <a:pt x="252" y="585"/>
                  </a:cubicBezTo>
                  <a:cubicBezTo>
                    <a:pt x="271" y="552"/>
                    <a:pt x="284" y="521"/>
                    <a:pt x="293" y="494"/>
                  </a:cubicBezTo>
                  <a:cubicBezTo>
                    <a:pt x="332" y="517"/>
                    <a:pt x="372" y="527"/>
                    <a:pt x="384" y="530"/>
                  </a:cubicBezTo>
                  <a:cubicBezTo>
                    <a:pt x="384" y="530"/>
                    <a:pt x="384" y="530"/>
                    <a:pt x="384" y="530"/>
                  </a:cubicBezTo>
                  <a:close/>
                  <a:moveTo>
                    <a:pt x="385" y="526"/>
                  </a:moveTo>
                  <a:cubicBezTo>
                    <a:pt x="355" y="518"/>
                    <a:pt x="327" y="503"/>
                    <a:pt x="302" y="487"/>
                  </a:cubicBezTo>
                  <a:cubicBezTo>
                    <a:pt x="355" y="461"/>
                    <a:pt x="389" y="436"/>
                    <a:pt x="393" y="432"/>
                  </a:cubicBezTo>
                  <a:cubicBezTo>
                    <a:pt x="393" y="466"/>
                    <a:pt x="390" y="499"/>
                    <a:pt x="385" y="526"/>
                  </a:cubicBezTo>
                  <a:close/>
                  <a:moveTo>
                    <a:pt x="300" y="369"/>
                  </a:moveTo>
                  <a:cubicBezTo>
                    <a:pt x="339" y="335"/>
                    <a:pt x="367" y="301"/>
                    <a:pt x="387" y="270"/>
                  </a:cubicBezTo>
                  <a:cubicBezTo>
                    <a:pt x="410" y="285"/>
                    <a:pt x="432" y="302"/>
                    <a:pt x="451" y="321"/>
                  </a:cubicBezTo>
                  <a:cubicBezTo>
                    <a:pt x="407" y="333"/>
                    <a:pt x="356" y="348"/>
                    <a:pt x="300" y="369"/>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defTabSz="932654">
                <a:defRPr/>
              </a:pPr>
              <a:endParaRPr lang="en-US" kern="0" smtClean="0">
                <a:solidFill>
                  <a:srgbClr val="505050"/>
                </a:solidFill>
              </a:endParaRPr>
            </a:p>
          </p:txBody>
        </p:sp>
      </p:grpSp>
      <p:cxnSp>
        <p:nvCxnSpPr>
          <p:cNvPr id="104" name="Straight Connector 103"/>
          <p:cNvCxnSpPr/>
          <p:nvPr/>
        </p:nvCxnSpPr>
        <p:spPr>
          <a:xfrm>
            <a:off x="9828883" y="3275529"/>
            <a:ext cx="6387" cy="2926080"/>
          </a:xfrm>
          <a:prstGeom prst="line">
            <a:avLst/>
          </a:prstGeom>
          <a:noFill/>
          <a:ln w="15875" cap="flat" cmpd="sng" algn="ctr">
            <a:solidFill>
              <a:srgbClr val="FFFFFF">
                <a:lumMod val="75000"/>
              </a:srgbClr>
            </a:solidFill>
            <a:prstDash val="sysDot"/>
            <a:headEnd type="none"/>
            <a:tailEnd type="none"/>
          </a:ln>
          <a:effectLst/>
        </p:spPr>
      </p:cxnSp>
      <p:cxnSp>
        <p:nvCxnSpPr>
          <p:cNvPr id="105" name="Straight Connector 104"/>
          <p:cNvCxnSpPr/>
          <p:nvPr/>
        </p:nvCxnSpPr>
        <p:spPr>
          <a:xfrm>
            <a:off x="2544495" y="3285577"/>
            <a:ext cx="6387" cy="2926080"/>
          </a:xfrm>
          <a:prstGeom prst="line">
            <a:avLst/>
          </a:prstGeom>
          <a:noFill/>
          <a:ln w="15875" cap="flat" cmpd="sng" algn="ctr">
            <a:solidFill>
              <a:srgbClr val="FFFFFF">
                <a:lumMod val="75000"/>
              </a:srgbClr>
            </a:solidFill>
            <a:prstDash val="sysDot"/>
            <a:headEnd type="none"/>
            <a:tailEnd type="none"/>
          </a:ln>
          <a:effectLst/>
        </p:spPr>
      </p:cxnSp>
      <p:cxnSp>
        <p:nvCxnSpPr>
          <p:cNvPr id="106" name="Straight Connector 105"/>
          <p:cNvCxnSpPr/>
          <p:nvPr/>
        </p:nvCxnSpPr>
        <p:spPr>
          <a:xfrm>
            <a:off x="7390005" y="3319739"/>
            <a:ext cx="6387" cy="2926080"/>
          </a:xfrm>
          <a:prstGeom prst="line">
            <a:avLst/>
          </a:prstGeom>
          <a:noFill/>
          <a:ln w="15875" cap="flat" cmpd="sng" algn="ctr">
            <a:solidFill>
              <a:srgbClr val="FFFFFF">
                <a:lumMod val="75000"/>
              </a:srgbClr>
            </a:solidFill>
            <a:prstDash val="sysDot"/>
            <a:headEnd type="none"/>
            <a:tailEnd type="none"/>
          </a:ln>
          <a:effectLst/>
        </p:spPr>
      </p:cxnSp>
    </p:spTree>
    <p:extLst>
      <p:ext uri="{BB962C8B-B14F-4D97-AF65-F5344CB8AC3E}">
        <p14:creationId xmlns:p14="http://schemas.microsoft.com/office/powerpoint/2010/main" val="2048508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a:xfrm>
            <a:off x="113037" y="151469"/>
            <a:ext cx="11887878" cy="917444"/>
          </a:xfrm>
        </p:spPr>
        <p:txBody>
          <a:bodyPr/>
          <a:lstStyle/>
          <a:p>
            <a:r>
              <a:rPr lang="en-US" dirty="0" smtClean="0"/>
              <a:t>Bring the Cloud to </a:t>
            </a:r>
            <a:br>
              <a:rPr lang="en-US" dirty="0" smtClean="0"/>
            </a:br>
            <a:r>
              <a:rPr lang="en-US" dirty="0" smtClean="0"/>
              <a:t>your Enterprise: </a:t>
            </a:r>
            <a:br>
              <a:rPr lang="en-US" dirty="0" smtClean="0"/>
            </a:br>
            <a:r>
              <a:rPr lang="en-US" dirty="0" smtClean="0"/>
              <a:t>Integration</a:t>
            </a:r>
            <a:endParaRPr lang="en-US" dirty="0"/>
          </a:p>
        </p:txBody>
      </p:sp>
      <p:sp>
        <p:nvSpPr>
          <p:cNvPr id="3" name="Rectangle 2"/>
          <p:cNvSpPr/>
          <p:nvPr/>
        </p:nvSpPr>
        <p:spPr bwMode="auto">
          <a:xfrm>
            <a:off x="6078159" y="5133922"/>
            <a:ext cx="654995" cy="1629608"/>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rgbClr val="000000"/>
                  </a:gs>
                  <a:gs pos="10417">
                    <a:srgbClr val="000000"/>
                  </a:gs>
                </a:gsLst>
                <a:lin ang="5400000" scaled="0"/>
              </a:gradFill>
            </a:endParaRPr>
          </a:p>
        </p:txBody>
      </p:sp>
      <p:sp>
        <p:nvSpPr>
          <p:cNvPr id="82" name="Rectangle 81"/>
          <p:cNvSpPr/>
          <p:nvPr/>
        </p:nvSpPr>
        <p:spPr bwMode="auto">
          <a:xfrm>
            <a:off x="3795733" y="4154638"/>
            <a:ext cx="6838478" cy="2694951"/>
          </a:xfrm>
          <a:prstGeom prst="rect">
            <a:avLst/>
          </a:prstGeom>
          <a:solidFill>
            <a:srgbClr val="DCDCDC"/>
          </a:solidFill>
          <a:ln w="9525" cap="flat" cmpd="sng" algn="ctr">
            <a:noFill/>
            <a:prstDash val="solid"/>
            <a:headEnd type="none" w="med" len="med"/>
            <a:tailEnd type="none" w="med" len="med"/>
          </a:ln>
          <a:effectLst/>
        </p:spPr>
        <p:txBody>
          <a:bodyPr vert="horz" wrap="square" lIns="77662" tIns="38833" rIns="77662" bIns="38833" numCol="1" rtlCol="0" anchor="ctr" anchorCtr="0" compatLnSpc="1">
            <a:prstTxWarp prst="textNoShape">
              <a:avLst/>
            </a:prstTxWarp>
          </a:bodyPr>
          <a:lstStyle/>
          <a:p>
            <a:pPr algn="ctr" defTabSz="776347"/>
            <a:endParaRPr lang="en-US" sz="1199" kern="0" dirty="0">
              <a:gradFill>
                <a:gsLst>
                  <a:gs pos="0">
                    <a:srgbClr val="FFFFFF"/>
                  </a:gs>
                  <a:gs pos="100000">
                    <a:srgbClr val="FFFFFF"/>
                  </a:gs>
                </a:gsLst>
                <a:lin ang="5400000" scaled="0"/>
              </a:gradFill>
            </a:endParaRPr>
          </a:p>
        </p:txBody>
      </p:sp>
      <p:sp>
        <p:nvSpPr>
          <p:cNvPr id="63" name="Freeform 6"/>
          <p:cNvSpPr>
            <a:spLocks noEditPoints="1"/>
          </p:cNvSpPr>
          <p:nvPr/>
        </p:nvSpPr>
        <p:spPr bwMode="auto">
          <a:xfrm>
            <a:off x="1632818" y="2761866"/>
            <a:ext cx="2116535" cy="4087724"/>
          </a:xfrm>
          <a:custGeom>
            <a:avLst/>
            <a:gdLst>
              <a:gd name="T0" fmla="*/ 189 w 466"/>
              <a:gd name="T1" fmla="*/ 794 h 900"/>
              <a:gd name="T2" fmla="*/ 0 w 466"/>
              <a:gd name="T3" fmla="*/ 900 h 900"/>
              <a:gd name="T4" fmla="*/ 276 w 466"/>
              <a:gd name="T5" fmla="*/ 794 h 900"/>
              <a:gd name="T6" fmla="*/ 466 w 466"/>
              <a:gd name="T7" fmla="*/ 900 h 900"/>
              <a:gd name="T8" fmla="*/ 276 w 466"/>
              <a:gd name="T9" fmla="*/ 794 h 900"/>
              <a:gd name="T10" fmla="*/ 466 w 466"/>
              <a:gd name="T11" fmla="*/ 787 h 900"/>
              <a:gd name="T12" fmla="*/ 0 w 466"/>
              <a:gd name="T13" fmla="*/ 111 h 900"/>
              <a:gd name="T14" fmla="*/ 331 w 466"/>
              <a:gd name="T15" fmla="*/ 159 h 900"/>
              <a:gd name="T16" fmla="*/ 418 w 466"/>
              <a:gd name="T17" fmla="*/ 270 h 900"/>
              <a:gd name="T18" fmla="*/ 331 w 466"/>
              <a:gd name="T19" fmla="*/ 159 h 900"/>
              <a:gd name="T20" fmla="*/ 418 w 466"/>
              <a:gd name="T21" fmla="*/ 303 h 900"/>
              <a:gd name="T22" fmla="*/ 331 w 466"/>
              <a:gd name="T23" fmla="*/ 411 h 900"/>
              <a:gd name="T24" fmla="*/ 331 w 466"/>
              <a:gd name="T25" fmla="*/ 449 h 900"/>
              <a:gd name="T26" fmla="*/ 418 w 466"/>
              <a:gd name="T27" fmla="*/ 560 h 900"/>
              <a:gd name="T28" fmla="*/ 331 w 466"/>
              <a:gd name="T29" fmla="*/ 449 h 900"/>
              <a:gd name="T30" fmla="*/ 418 w 466"/>
              <a:gd name="T31" fmla="*/ 612 h 900"/>
              <a:gd name="T32" fmla="*/ 331 w 466"/>
              <a:gd name="T33" fmla="*/ 721 h 900"/>
              <a:gd name="T34" fmla="*/ 189 w 466"/>
              <a:gd name="T35" fmla="*/ 159 h 900"/>
              <a:gd name="T36" fmla="*/ 276 w 466"/>
              <a:gd name="T37" fmla="*/ 270 h 900"/>
              <a:gd name="T38" fmla="*/ 189 w 466"/>
              <a:gd name="T39" fmla="*/ 159 h 900"/>
              <a:gd name="T40" fmla="*/ 276 w 466"/>
              <a:gd name="T41" fmla="*/ 303 h 900"/>
              <a:gd name="T42" fmla="*/ 189 w 466"/>
              <a:gd name="T43" fmla="*/ 411 h 900"/>
              <a:gd name="T44" fmla="*/ 189 w 466"/>
              <a:gd name="T45" fmla="*/ 449 h 900"/>
              <a:gd name="T46" fmla="*/ 276 w 466"/>
              <a:gd name="T47" fmla="*/ 560 h 900"/>
              <a:gd name="T48" fmla="*/ 189 w 466"/>
              <a:gd name="T49" fmla="*/ 449 h 900"/>
              <a:gd name="T50" fmla="*/ 276 w 466"/>
              <a:gd name="T51" fmla="*/ 612 h 900"/>
              <a:gd name="T52" fmla="*/ 189 w 466"/>
              <a:gd name="T53" fmla="*/ 721 h 900"/>
              <a:gd name="T54" fmla="*/ 50 w 466"/>
              <a:gd name="T55" fmla="*/ 159 h 900"/>
              <a:gd name="T56" fmla="*/ 139 w 466"/>
              <a:gd name="T57" fmla="*/ 270 h 900"/>
              <a:gd name="T58" fmla="*/ 50 w 466"/>
              <a:gd name="T59" fmla="*/ 159 h 900"/>
              <a:gd name="T60" fmla="*/ 139 w 466"/>
              <a:gd name="T61" fmla="*/ 303 h 900"/>
              <a:gd name="T62" fmla="*/ 50 w 466"/>
              <a:gd name="T63" fmla="*/ 411 h 900"/>
              <a:gd name="T64" fmla="*/ 50 w 466"/>
              <a:gd name="T65" fmla="*/ 449 h 900"/>
              <a:gd name="T66" fmla="*/ 139 w 466"/>
              <a:gd name="T67" fmla="*/ 560 h 900"/>
              <a:gd name="T68" fmla="*/ 50 w 466"/>
              <a:gd name="T69" fmla="*/ 449 h 900"/>
              <a:gd name="T70" fmla="*/ 139 w 466"/>
              <a:gd name="T71" fmla="*/ 612 h 900"/>
              <a:gd name="T72" fmla="*/ 50 w 466"/>
              <a:gd name="T73" fmla="*/ 721 h 900"/>
              <a:gd name="T74" fmla="*/ 373 w 466"/>
              <a:gd name="T75" fmla="*/ 43 h 900"/>
              <a:gd name="T76" fmla="*/ 92 w 466"/>
              <a:gd name="T77" fmla="*/ 0 h 900"/>
              <a:gd name="T78" fmla="*/ 0 w 466"/>
              <a:gd name="T79" fmla="*/ 43 h 900"/>
              <a:gd name="T80" fmla="*/ 466 w 466"/>
              <a:gd name="T81" fmla="*/ 104 h 900"/>
              <a:gd name="T82" fmla="*/ 373 w 466"/>
              <a:gd name="T83" fmla="*/ 4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6" h="900">
                <a:moveTo>
                  <a:pt x="0" y="794"/>
                </a:moveTo>
                <a:lnTo>
                  <a:pt x="189" y="794"/>
                </a:lnTo>
                <a:lnTo>
                  <a:pt x="189" y="900"/>
                </a:lnTo>
                <a:lnTo>
                  <a:pt x="0" y="900"/>
                </a:lnTo>
                <a:lnTo>
                  <a:pt x="0" y="794"/>
                </a:lnTo>
                <a:close/>
                <a:moveTo>
                  <a:pt x="276" y="794"/>
                </a:moveTo>
                <a:lnTo>
                  <a:pt x="466" y="794"/>
                </a:lnTo>
                <a:lnTo>
                  <a:pt x="466" y="900"/>
                </a:lnTo>
                <a:lnTo>
                  <a:pt x="276" y="900"/>
                </a:lnTo>
                <a:lnTo>
                  <a:pt x="276" y="794"/>
                </a:lnTo>
                <a:close/>
                <a:moveTo>
                  <a:pt x="0" y="787"/>
                </a:moveTo>
                <a:lnTo>
                  <a:pt x="466" y="787"/>
                </a:lnTo>
                <a:lnTo>
                  <a:pt x="466" y="111"/>
                </a:lnTo>
                <a:lnTo>
                  <a:pt x="0" y="111"/>
                </a:lnTo>
                <a:lnTo>
                  <a:pt x="0" y="787"/>
                </a:lnTo>
                <a:close/>
                <a:moveTo>
                  <a:pt x="331" y="159"/>
                </a:moveTo>
                <a:lnTo>
                  <a:pt x="418" y="159"/>
                </a:lnTo>
                <a:lnTo>
                  <a:pt x="418" y="270"/>
                </a:lnTo>
                <a:lnTo>
                  <a:pt x="331" y="270"/>
                </a:lnTo>
                <a:lnTo>
                  <a:pt x="331" y="159"/>
                </a:lnTo>
                <a:close/>
                <a:moveTo>
                  <a:pt x="331" y="303"/>
                </a:moveTo>
                <a:lnTo>
                  <a:pt x="418" y="303"/>
                </a:lnTo>
                <a:lnTo>
                  <a:pt x="418" y="411"/>
                </a:lnTo>
                <a:lnTo>
                  <a:pt x="331" y="411"/>
                </a:lnTo>
                <a:lnTo>
                  <a:pt x="331" y="303"/>
                </a:lnTo>
                <a:close/>
                <a:moveTo>
                  <a:pt x="331" y="449"/>
                </a:moveTo>
                <a:lnTo>
                  <a:pt x="418" y="449"/>
                </a:lnTo>
                <a:lnTo>
                  <a:pt x="418" y="560"/>
                </a:lnTo>
                <a:lnTo>
                  <a:pt x="331" y="560"/>
                </a:lnTo>
                <a:lnTo>
                  <a:pt x="331" y="449"/>
                </a:lnTo>
                <a:close/>
                <a:moveTo>
                  <a:pt x="331" y="612"/>
                </a:moveTo>
                <a:lnTo>
                  <a:pt x="418" y="612"/>
                </a:lnTo>
                <a:lnTo>
                  <a:pt x="418" y="721"/>
                </a:lnTo>
                <a:lnTo>
                  <a:pt x="331" y="721"/>
                </a:lnTo>
                <a:lnTo>
                  <a:pt x="331" y="612"/>
                </a:lnTo>
                <a:close/>
                <a:moveTo>
                  <a:pt x="189" y="159"/>
                </a:moveTo>
                <a:lnTo>
                  <a:pt x="276" y="159"/>
                </a:lnTo>
                <a:lnTo>
                  <a:pt x="276" y="270"/>
                </a:lnTo>
                <a:lnTo>
                  <a:pt x="189" y="270"/>
                </a:lnTo>
                <a:lnTo>
                  <a:pt x="189" y="159"/>
                </a:lnTo>
                <a:close/>
                <a:moveTo>
                  <a:pt x="189" y="303"/>
                </a:moveTo>
                <a:lnTo>
                  <a:pt x="276" y="303"/>
                </a:lnTo>
                <a:lnTo>
                  <a:pt x="276" y="411"/>
                </a:lnTo>
                <a:lnTo>
                  <a:pt x="189" y="411"/>
                </a:lnTo>
                <a:lnTo>
                  <a:pt x="189" y="303"/>
                </a:lnTo>
                <a:close/>
                <a:moveTo>
                  <a:pt x="189" y="449"/>
                </a:moveTo>
                <a:lnTo>
                  <a:pt x="276" y="449"/>
                </a:lnTo>
                <a:lnTo>
                  <a:pt x="276" y="560"/>
                </a:lnTo>
                <a:lnTo>
                  <a:pt x="189" y="560"/>
                </a:lnTo>
                <a:lnTo>
                  <a:pt x="189" y="449"/>
                </a:lnTo>
                <a:close/>
                <a:moveTo>
                  <a:pt x="189" y="612"/>
                </a:moveTo>
                <a:lnTo>
                  <a:pt x="276" y="612"/>
                </a:lnTo>
                <a:lnTo>
                  <a:pt x="276" y="721"/>
                </a:lnTo>
                <a:lnTo>
                  <a:pt x="189" y="721"/>
                </a:lnTo>
                <a:lnTo>
                  <a:pt x="189" y="612"/>
                </a:lnTo>
                <a:close/>
                <a:moveTo>
                  <a:pt x="50" y="159"/>
                </a:moveTo>
                <a:lnTo>
                  <a:pt x="139" y="159"/>
                </a:lnTo>
                <a:lnTo>
                  <a:pt x="139" y="270"/>
                </a:lnTo>
                <a:lnTo>
                  <a:pt x="50" y="270"/>
                </a:lnTo>
                <a:lnTo>
                  <a:pt x="50" y="159"/>
                </a:lnTo>
                <a:close/>
                <a:moveTo>
                  <a:pt x="50" y="303"/>
                </a:moveTo>
                <a:lnTo>
                  <a:pt x="139" y="303"/>
                </a:lnTo>
                <a:lnTo>
                  <a:pt x="139" y="411"/>
                </a:lnTo>
                <a:lnTo>
                  <a:pt x="50" y="411"/>
                </a:lnTo>
                <a:lnTo>
                  <a:pt x="50" y="303"/>
                </a:lnTo>
                <a:close/>
                <a:moveTo>
                  <a:pt x="50" y="449"/>
                </a:moveTo>
                <a:lnTo>
                  <a:pt x="139" y="449"/>
                </a:lnTo>
                <a:lnTo>
                  <a:pt x="139" y="560"/>
                </a:lnTo>
                <a:lnTo>
                  <a:pt x="50" y="560"/>
                </a:lnTo>
                <a:lnTo>
                  <a:pt x="50" y="449"/>
                </a:lnTo>
                <a:close/>
                <a:moveTo>
                  <a:pt x="50" y="612"/>
                </a:moveTo>
                <a:lnTo>
                  <a:pt x="139" y="612"/>
                </a:lnTo>
                <a:lnTo>
                  <a:pt x="139" y="721"/>
                </a:lnTo>
                <a:lnTo>
                  <a:pt x="50" y="721"/>
                </a:lnTo>
                <a:lnTo>
                  <a:pt x="50" y="612"/>
                </a:lnTo>
                <a:close/>
                <a:moveTo>
                  <a:pt x="373" y="43"/>
                </a:moveTo>
                <a:lnTo>
                  <a:pt x="373" y="0"/>
                </a:lnTo>
                <a:lnTo>
                  <a:pt x="92" y="0"/>
                </a:lnTo>
                <a:lnTo>
                  <a:pt x="92" y="43"/>
                </a:lnTo>
                <a:lnTo>
                  <a:pt x="0" y="43"/>
                </a:lnTo>
                <a:lnTo>
                  <a:pt x="0" y="104"/>
                </a:lnTo>
                <a:lnTo>
                  <a:pt x="466" y="104"/>
                </a:lnTo>
                <a:lnTo>
                  <a:pt x="466" y="43"/>
                </a:lnTo>
                <a:lnTo>
                  <a:pt x="373" y="43"/>
                </a:lnTo>
                <a:close/>
              </a:path>
            </a:pathLst>
          </a:custGeom>
          <a:solidFill>
            <a:schemeClr val="bg1">
              <a:lumMod val="20000"/>
              <a:lumOff val="80000"/>
            </a:schemeClr>
          </a:solidFill>
          <a:ln>
            <a:noFill/>
          </a:ln>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8" name="Freeform 6"/>
          <p:cNvSpPr>
            <a:spLocks noEditPoints="1"/>
          </p:cNvSpPr>
          <p:nvPr/>
        </p:nvSpPr>
        <p:spPr bwMode="auto">
          <a:xfrm>
            <a:off x="10680488" y="3777509"/>
            <a:ext cx="1587921" cy="3066798"/>
          </a:xfrm>
          <a:custGeom>
            <a:avLst/>
            <a:gdLst>
              <a:gd name="T0" fmla="*/ 189 w 466"/>
              <a:gd name="T1" fmla="*/ 794 h 900"/>
              <a:gd name="T2" fmla="*/ 0 w 466"/>
              <a:gd name="T3" fmla="*/ 900 h 900"/>
              <a:gd name="T4" fmla="*/ 276 w 466"/>
              <a:gd name="T5" fmla="*/ 794 h 900"/>
              <a:gd name="T6" fmla="*/ 466 w 466"/>
              <a:gd name="T7" fmla="*/ 900 h 900"/>
              <a:gd name="T8" fmla="*/ 276 w 466"/>
              <a:gd name="T9" fmla="*/ 794 h 900"/>
              <a:gd name="T10" fmla="*/ 466 w 466"/>
              <a:gd name="T11" fmla="*/ 787 h 900"/>
              <a:gd name="T12" fmla="*/ 0 w 466"/>
              <a:gd name="T13" fmla="*/ 111 h 900"/>
              <a:gd name="T14" fmla="*/ 331 w 466"/>
              <a:gd name="T15" fmla="*/ 159 h 900"/>
              <a:gd name="T16" fmla="*/ 418 w 466"/>
              <a:gd name="T17" fmla="*/ 270 h 900"/>
              <a:gd name="T18" fmla="*/ 331 w 466"/>
              <a:gd name="T19" fmla="*/ 159 h 900"/>
              <a:gd name="T20" fmla="*/ 418 w 466"/>
              <a:gd name="T21" fmla="*/ 303 h 900"/>
              <a:gd name="T22" fmla="*/ 331 w 466"/>
              <a:gd name="T23" fmla="*/ 411 h 900"/>
              <a:gd name="T24" fmla="*/ 331 w 466"/>
              <a:gd name="T25" fmla="*/ 449 h 900"/>
              <a:gd name="T26" fmla="*/ 418 w 466"/>
              <a:gd name="T27" fmla="*/ 560 h 900"/>
              <a:gd name="T28" fmla="*/ 331 w 466"/>
              <a:gd name="T29" fmla="*/ 449 h 900"/>
              <a:gd name="T30" fmla="*/ 418 w 466"/>
              <a:gd name="T31" fmla="*/ 612 h 900"/>
              <a:gd name="T32" fmla="*/ 331 w 466"/>
              <a:gd name="T33" fmla="*/ 721 h 900"/>
              <a:gd name="T34" fmla="*/ 189 w 466"/>
              <a:gd name="T35" fmla="*/ 159 h 900"/>
              <a:gd name="T36" fmla="*/ 276 w 466"/>
              <a:gd name="T37" fmla="*/ 270 h 900"/>
              <a:gd name="T38" fmla="*/ 189 w 466"/>
              <a:gd name="T39" fmla="*/ 159 h 900"/>
              <a:gd name="T40" fmla="*/ 276 w 466"/>
              <a:gd name="T41" fmla="*/ 303 h 900"/>
              <a:gd name="T42" fmla="*/ 189 w 466"/>
              <a:gd name="T43" fmla="*/ 411 h 900"/>
              <a:gd name="T44" fmla="*/ 189 w 466"/>
              <a:gd name="T45" fmla="*/ 449 h 900"/>
              <a:gd name="T46" fmla="*/ 276 w 466"/>
              <a:gd name="T47" fmla="*/ 560 h 900"/>
              <a:gd name="T48" fmla="*/ 189 w 466"/>
              <a:gd name="T49" fmla="*/ 449 h 900"/>
              <a:gd name="T50" fmla="*/ 276 w 466"/>
              <a:gd name="T51" fmla="*/ 612 h 900"/>
              <a:gd name="T52" fmla="*/ 189 w 466"/>
              <a:gd name="T53" fmla="*/ 721 h 900"/>
              <a:gd name="T54" fmla="*/ 50 w 466"/>
              <a:gd name="T55" fmla="*/ 159 h 900"/>
              <a:gd name="T56" fmla="*/ 139 w 466"/>
              <a:gd name="T57" fmla="*/ 270 h 900"/>
              <a:gd name="T58" fmla="*/ 50 w 466"/>
              <a:gd name="T59" fmla="*/ 159 h 900"/>
              <a:gd name="T60" fmla="*/ 139 w 466"/>
              <a:gd name="T61" fmla="*/ 303 h 900"/>
              <a:gd name="T62" fmla="*/ 50 w 466"/>
              <a:gd name="T63" fmla="*/ 411 h 900"/>
              <a:gd name="T64" fmla="*/ 50 w 466"/>
              <a:gd name="T65" fmla="*/ 449 h 900"/>
              <a:gd name="T66" fmla="*/ 139 w 466"/>
              <a:gd name="T67" fmla="*/ 560 h 900"/>
              <a:gd name="T68" fmla="*/ 50 w 466"/>
              <a:gd name="T69" fmla="*/ 449 h 900"/>
              <a:gd name="T70" fmla="*/ 139 w 466"/>
              <a:gd name="T71" fmla="*/ 612 h 900"/>
              <a:gd name="T72" fmla="*/ 50 w 466"/>
              <a:gd name="T73" fmla="*/ 721 h 900"/>
              <a:gd name="T74" fmla="*/ 373 w 466"/>
              <a:gd name="T75" fmla="*/ 43 h 900"/>
              <a:gd name="T76" fmla="*/ 92 w 466"/>
              <a:gd name="T77" fmla="*/ 0 h 900"/>
              <a:gd name="T78" fmla="*/ 0 w 466"/>
              <a:gd name="T79" fmla="*/ 43 h 900"/>
              <a:gd name="T80" fmla="*/ 466 w 466"/>
              <a:gd name="T81" fmla="*/ 104 h 900"/>
              <a:gd name="T82" fmla="*/ 373 w 466"/>
              <a:gd name="T83" fmla="*/ 4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6" h="900">
                <a:moveTo>
                  <a:pt x="0" y="794"/>
                </a:moveTo>
                <a:lnTo>
                  <a:pt x="189" y="794"/>
                </a:lnTo>
                <a:lnTo>
                  <a:pt x="189" y="900"/>
                </a:lnTo>
                <a:lnTo>
                  <a:pt x="0" y="900"/>
                </a:lnTo>
                <a:lnTo>
                  <a:pt x="0" y="794"/>
                </a:lnTo>
                <a:close/>
                <a:moveTo>
                  <a:pt x="276" y="794"/>
                </a:moveTo>
                <a:lnTo>
                  <a:pt x="466" y="794"/>
                </a:lnTo>
                <a:lnTo>
                  <a:pt x="466" y="900"/>
                </a:lnTo>
                <a:lnTo>
                  <a:pt x="276" y="900"/>
                </a:lnTo>
                <a:lnTo>
                  <a:pt x="276" y="794"/>
                </a:lnTo>
                <a:close/>
                <a:moveTo>
                  <a:pt x="0" y="787"/>
                </a:moveTo>
                <a:lnTo>
                  <a:pt x="466" y="787"/>
                </a:lnTo>
                <a:lnTo>
                  <a:pt x="466" y="111"/>
                </a:lnTo>
                <a:lnTo>
                  <a:pt x="0" y="111"/>
                </a:lnTo>
                <a:lnTo>
                  <a:pt x="0" y="787"/>
                </a:lnTo>
                <a:close/>
                <a:moveTo>
                  <a:pt x="331" y="159"/>
                </a:moveTo>
                <a:lnTo>
                  <a:pt x="418" y="159"/>
                </a:lnTo>
                <a:lnTo>
                  <a:pt x="418" y="270"/>
                </a:lnTo>
                <a:lnTo>
                  <a:pt x="331" y="270"/>
                </a:lnTo>
                <a:lnTo>
                  <a:pt x="331" y="159"/>
                </a:lnTo>
                <a:close/>
                <a:moveTo>
                  <a:pt x="331" y="303"/>
                </a:moveTo>
                <a:lnTo>
                  <a:pt x="418" y="303"/>
                </a:lnTo>
                <a:lnTo>
                  <a:pt x="418" y="411"/>
                </a:lnTo>
                <a:lnTo>
                  <a:pt x="331" y="411"/>
                </a:lnTo>
                <a:lnTo>
                  <a:pt x="331" y="303"/>
                </a:lnTo>
                <a:close/>
                <a:moveTo>
                  <a:pt x="331" y="449"/>
                </a:moveTo>
                <a:lnTo>
                  <a:pt x="418" y="449"/>
                </a:lnTo>
                <a:lnTo>
                  <a:pt x="418" y="560"/>
                </a:lnTo>
                <a:lnTo>
                  <a:pt x="331" y="560"/>
                </a:lnTo>
                <a:lnTo>
                  <a:pt x="331" y="449"/>
                </a:lnTo>
                <a:close/>
                <a:moveTo>
                  <a:pt x="331" y="612"/>
                </a:moveTo>
                <a:lnTo>
                  <a:pt x="418" y="612"/>
                </a:lnTo>
                <a:lnTo>
                  <a:pt x="418" y="721"/>
                </a:lnTo>
                <a:lnTo>
                  <a:pt x="331" y="721"/>
                </a:lnTo>
                <a:lnTo>
                  <a:pt x="331" y="612"/>
                </a:lnTo>
                <a:close/>
                <a:moveTo>
                  <a:pt x="189" y="159"/>
                </a:moveTo>
                <a:lnTo>
                  <a:pt x="276" y="159"/>
                </a:lnTo>
                <a:lnTo>
                  <a:pt x="276" y="270"/>
                </a:lnTo>
                <a:lnTo>
                  <a:pt x="189" y="270"/>
                </a:lnTo>
                <a:lnTo>
                  <a:pt x="189" y="159"/>
                </a:lnTo>
                <a:close/>
                <a:moveTo>
                  <a:pt x="189" y="303"/>
                </a:moveTo>
                <a:lnTo>
                  <a:pt x="276" y="303"/>
                </a:lnTo>
                <a:lnTo>
                  <a:pt x="276" y="411"/>
                </a:lnTo>
                <a:lnTo>
                  <a:pt x="189" y="411"/>
                </a:lnTo>
                <a:lnTo>
                  <a:pt x="189" y="303"/>
                </a:lnTo>
                <a:close/>
                <a:moveTo>
                  <a:pt x="189" y="449"/>
                </a:moveTo>
                <a:lnTo>
                  <a:pt x="276" y="449"/>
                </a:lnTo>
                <a:lnTo>
                  <a:pt x="276" y="560"/>
                </a:lnTo>
                <a:lnTo>
                  <a:pt x="189" y="560"/>
                </a:lnTo>
                <a:lnTo>
                  <a:pt x="189" y="449"/>
                </a:lnTo>
                <a:close/>
                <a:moveTo>
                  <a:pt x="189" y="612"/>
                </a:moveTo>
                <a:lnTo>
                  <a:pt x="276" y="612"/>
                </a:lnTo>
                <a:lnTo>
                  <a:pt x="276" y="721"/>
                </a:lnTo>
                <a:lnTo>
                  <a:pt x="189" y="721"/>
                </a:lnTo>
                <a:lnTo>
                  <a:pt x="189" y="612"/>
                </a:lnTo>
                <a:close/>
                <a:moveTo>
                  <a:pt x="50" y="159"/>
                </a:moveTo>
                <a:lnTo>
                  <a:pt x="139" y="159"/>
                </a:lnTo>
                <a:lnTo>
                  <a:pt x="139" y="270"/>
                </a:lnTo>
                <a:lnTo>
                  <a:pt x="50" y="270"/>
                </a:lnTo>
                <a:lnTo>
                  <a:pt x="50" y="159"/>
                </a:lnTo>
                <a:close/>
                <a:moveTo>
                  <a:pt x="50" y="303"/>
                </a:moveTo>
                <a:lnTo>
                  <a:pt x="139" y="303"/>
                </a:lnTo>
                <a:lnTo>
                  <a:pt x="139" y="411"/>
                </a:lnTo>
                <a:lnTo>
                  <a:pt x="50" y="411"/>
                </a:lnTo>
                <a:lnTo>
                  <a:pt x="50" y="303"/>
                </a:lnTo>
                <a:close/>
                <a:moveTo>
                  <a:pt x="50" y="449"/>
                </a:moveTo>
                <a:lnTo>
                  <a:pt x="139" y="449"/>
                </a:lnTo>
                <a:lnTo>
                  <a:pt x="139" y="560"/>
                </a:lnTo>
                <a:lnTo>
                  <a:pt x="50" y="560"/>
                </a:lnTo>
                <a:lnTo>
                  <a:pt x="50" y="449"/>
                </a:lnTo>
                <a:close/>
                <a:moveTo>
                  <a:pt x="50" y="612"/>
                </a:moveTo>
                <a:lnTo>
                  <a:pt x="139" y="612"/>
                </a:lnTo>
                <a:lnTo>
                  <a:pt x="139" y="721"/>
                </a:lnTo>
                <a:lnTo>
                  <a:pt x="50" y="721"/>
                </a:lnTo>
                <a:lnTo>
                  <a:pt x="50" y="612"/>
                </a:lnTo>
                <a:close/>
                <a:moveTo>
                  <a:pt x="373" y="43"/>
                </a:moveTo>
                <a:lnTo>
                  <a:pt x="373" y="0"/>
                </a:lnTo>
                <a:lnTo>
                  <a:pt x="92" y="0"/>
                </a:lnTo>
                <a:lnTo>
                  <a:pt x="92" y="43"/>
                </a:lnTo>
                <a:lnTo>
                  <a:pt x="0" y="43"/>
                </a:lnTo>
                <a:lnTo>
                  <a:pt x="0" y="104"/>
                </a:lnTo>
                <a:lnTo>
                  <a:pt x="466" y="104"/>
                </a:lnTo>
                <a:lnTo>
                  <a:pt x="466" y="43"/>
                </a:lnTo>
                <a:lnTo>
                  <a:pt x="373" y="43"/>
                </a:lnTo>
                <a:close/>
              </a:path>
            </a:pathLst>
          </a:custGeom>
          <a:solidFill>
            <a:schemeClr val="bg1">
              <a:lumMod val="20000"/>
              <a:lumOff val="80000"/>
            </a:schemeClr>
          </a:solidFill>
          <a:ln>
            <a:noFill/>
          </a:ln>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grpSp>
        <p:nvGrpSpPr>
          <p:cNvPr id="69" name="Group 68"/>
          <p:cNvGrpSpPr/>
          <p:nvPr/>
        </p:nvGrpSpPr>
        <p:grpSpPr>
          <a:xfrm>
            <a:off x="7986872" y="5713244"/>
            <a:ext cx="914193" cy="914270"/>
            <a:chOff x="7352336" y="5713558"/>
            <a:chExt cx="914323" cy="914400"/>
          </a:xfrm>
        </p:grpSpPr>
        <p:sp>
          <p:nvSpPr>
            <p:cNvPr id="71" name="Rectangle 70"/>
            <p:cNvSpPr/>
            <p:nvPr/>
          </p:nvSpPr>
          <p:spPr bwMode="auto">
            <a:xfrm>
              <a:off x="7352336" y="5713558"/>
              <a:ext cx="914323"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spcBef>
                  <a:spcPct val="0"/>
                </a:spcBef>
                <a:spcAft>
                  <a:spcPct val="0"/>
                </a:spcAft>
              </a:pPr>
              <a:r>
                <a:rPr lang="en-US" sz="1067" dirty="0">
                  <a:gradFill>
                    <a:gsLst>
                      <a:gs pos="0">
                        <a:srgbClr val="FFFFFF"/>
                      </a:gs>
                      <a:gs pos="100000">
                        <a:srgbClr val="FFFFFF"/>
                      </a:gs>
                    </a:gsLst>
                    <a:lin ang="5400000" scaled="0"/>
                  </a:gradFill>
                </a:rPr>
                <a:t>servers</a:t>
              </a:r>
            </a:p>
          </p:txBody>
        </p:sp>
        <p:sp>
          <p:nvSpPr>
            <p:cNvPr id="72" name="Freeform 71"/>
            <p:cNvSpPr/>
            <p:nvPr/>
          </p:nvSpPr>
          <p:spPr bwMode="auto">
            <a:xfrm>
              <a:off x="7648862" y="5830699"/>
              <a:ext cx="321271" cy="429954"/>
            </a:xfrm>
            <a:custGeom>
              <a:avLst/>
              <a:gdLst>
                <a:gd name="connsiteX0" fmla="*/ 462028 w 924054"/>
                <a:gd name="connsiteY0" fmla="*/ 827763 h 1236652"/>
                <a:gd name="connsiteX1" fmla="*/ 409509 w 924054"/>
                <a:gd name="connsiteY1" fmla="*/ 880282 h 1236652"/>
                <a:gd name="connsiteX2" fmla="*/ 462028 w 924054"/>
                <a:gd name="connsiteY2" fmla="*/ 932801 h 1236652"/>
                <a:gd name="connsiteX3" fmla="*/ 514547 w 924054"/>
                <a:gd name="connsiteY3" fmla="*/ 880282 h 1236652"/>
                <a:gd name="connsiteX4" fmla="*/ 462028 w 924054"/>
                <a:gd name="connsiteY4" fmla="*/ 827763 h 1236652"/>
                <a:gd name="connsiteX5" fmla="*/ 137588 w 924054"/>
                <a:gd name="connsiteY5" fmla="*/ 722272 h 1236652"/>
                <a:gd name="connsiteX6" fmla="*/ 786466 w 924054"/>
                <a:gd name="connsiteY6" fmla="*/ 722272 h 1236652"/>
                <a:gd name="connsiteX7" fmla="*/ 924054 w 924054"/>
                <a:gd name="connsiteY7" fmla="*/ 808004 h 1236652"/>
                <a:gd name="connsiteX8" fmla="*/ 924054 w 924054"/>
                <a:gd name="connsiteY8" fmla="*/ 1150921 h 1236652"/>
                <a:gd name="connsiteX9" fmla="*/ 786466 w 924054"/>
                <a:gd name="connsiteY9" fmla="*/ 1236652 h 1236652"/>
                <a:gd name="connsiteX10" fmla="*/ 137588 w 924054"/>
                <a:gd name="connsiteY10" fmla="*/ 1236652 h 1236652"/>
                <a:gd name="connsiteX11" fmla="*/ 0 w 924054"/>
                <a:gd name="connsiteY11" fmla="*/ 1150921 h 1236652"/>
                <a:gd name="connsiteX12" fmla="*/ 0 w 924054"/>
                <a:gd name="connsiteY12" fmla="*/ 808004 h 1236652"/>
                <a:gd name="connsiteX13" fmla="*/ 137588 w 924054"/>
                <a:gd name="connsiteY13" fmla="*/ 722272 h 1236652"/>
                <a:gd name="connsiteX14" fmla="*/ 50171 w 924054"/>
                <a:gd name="connsiteY14" fmla="*/ 481515 h 1236652"/>
                <a:gd name="connsiteX15" fmla="*/ 873883 w 924054"/>
                <a:gd name="connsiteY15" fmla="*/ 481515 h 1236652"/>
                <a:gd name="connsiteX16" fmla="*/ 924054 w 924054"/>
                <a:gd name="connsiteY16" fmla="*/ 512777 h 1236652"/>
                <a:gd name="connsiteX17" fmla="*/ 924054 w 924054"/>
                <a:gd name="connsiteY17" fmla="*/ 637817 h 1236652"/>
                <a:gd name="connsiteX18" fmla="*/ 873883 w 924054"/>
                <a:gd name="connsiteY18" fmla="*/ 669078 h 1236652"/>
                <a:gd name="connsiteX19" fmla="*/ 50171 w 924054"/>
                <a:gd name="connsiteY19" fmla="*/ 669078 h 1236652"/>
                <a:gd name="connsiteX20" fmla="*/ 0 w 924054"/>
                <a:gd name="connsiteY20" fmla="*/ 637817 h 1236652"/>
                <a:gd name="connsiteX21" fmla="*/ 0 w 924054"/>
                <a:gd name="connsiteY21" fmla="*/ 512777 h 1236652"/>
                <a:gd name="connsiteX22" fmla="*/ 50171 w 924054"/>
                <a:gd name="connsiteY22" fmla="*/ 481515 h 1236652"/>
                <a:gd name="connsiteX23" fmla="*/ 50171 w 924054"/>
                <a:gd name="connsiteY23" fmla="*/ 240758 h 1236652"/>
                <a:gd name="connsiteX24" fmla="*/ 873883 w 924054"/>
                <a:gd name="connsiteY24" fmla="*/ 240758 h 1236652"/>
                <a:gd name="connsiteX25" fmla="*/ 924054 w 924054"/>
                <a:gd name="connsiteY25" fmla="*/ 272019 h 1236652"/>
                <a:gd name="connsiteX26" fmla="*/ 924054 w 924054"/>
                <a:gd name="connsiteY26" fmla="*/ 397059 h 1236652"/>
                <a:gd name="connsiteX27" fmla="*/ 873883 w 924054"/>
                <a:gd name="connsiteY27" fmla="*/ 428321 h 1236652"/>
                <a:gd name="connsiteX28" fmla="*/ 50171 w 924054"/>
                <a:gd name="connsiteY28" fmla="*/ 428321 h 1236652"/>
                <a:gd name="connsiteX29" fmla="*/ 0 w 924054"/>
                <a:gd name="connsiteY29" fmla="*/ 397059 h 1236652"/>
                <a:gd name="connsiteX30" fmla="*/ 0 w 924054"/>
                <a:gd name="connsiteY30" fmla="*/ 272019 h 1236652"/>
                <a:gd name="connsiteX31" fmla="*/ 50171 w 924054"/>
                <a:gd name="connsiteY31" fmla="*/ 240758 h 1236652"/>
                <a:gd name="connsiteX32" fmla="*/ 50171 w 924054"/>
                <a:gd name="connsiteY32" fmla="*/ 0 h 1236652"/>
                <a:gd name="connsiteX33" fmla="*/ 873883 w 924054"/>
                <a:gd name="connsiteY33" fmla="*/ 0 h 1236652"/>
                <a:gd name="connsiteX34" fmla="*/ 924054 w 924054"/>
                <a:gd name="connsiteY34" fmla="*/ 31262 h 1236652"/>
                <a:gd name="connsiteX35" fmla="*/ 924054 w 924054"/>
                <a:gd name="connsiteY35" fmla="*/ 156302 h 1236652"/>
                <a:gd name="connsiteX36" fmla="*/ 873883 w 924054"/>
                <a:gd name="connsiteY36" fmla="*/ 187564 h 1236652"/>
                <a:gd name="connsiteX37" fmla="*/ 50171 w 924054"/>
                <a:gd name="connsiteY37" fmla="*/ 187564 h 1236652"/>
                <a:gd name="connsiteX38" fmla="*/ 0 w 924054"/>
                <a:gd name="connsiteY38" fmla="*/ 156302 h 1236652"/>
                <a:gd name="connsiteX39" fmla="*/ 0 w 924054"/>
                <a:gd name="connsiteY39" fmla="*/ 31262 h 1236652"/>
                <a:gd name="connsiteX40" fmla="*/ 50171 w 924054"/>
                <a:gd name="connsiteY40" fmla="*/ 0 h 12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4054" h="1236652">
                  <a:moveTo>
                    <a:pt x="462028" y="827763"/>
                  </a:moveTo>
                  <a:cubicBezTo>
                    <a:pt x="433023" y="827763"/>
                    <a:pt x="409509" y="851277"/>
                    <a:pt x="409509" y="880282"/>
                  </a:cubicBezTo>
                  <a:cubicBezTo>
                    <a:pt x="409509" y="909287"/>
                    <a:pt x="433023" y="932801"/>
                    <a:pt x="462028" y="932801"/>
                  </a:cubicBezTo>
                  <a:cubicBezTo>
                    <a:pt x="491033" y="932801"/>
                    <a:pt x="514547" y="909287"/>
                    <a:pt x="514547" y="880282"/>
                  </a:cubicBezTo>
                  <a:cubicBezTo>
                    <a:pt x="514547" y="851277"/>
                    <a:pt x="491033" y="827763"/>
                    <a:pt x="462028" y="827763"/>
                  </a:cubicBezTo>
                  <a:close/>
                  <a:moveTo>
                    <a:pt x="137588" y="722272"/>
                  </a:moveTo>
                  <a:lnTo>
                    <a:pt x="786466" y="722272"/>
                  </a:lnTo>
                  <a:cubicBezTo>
                    <a:pt x="862454" y="722272"/>
                    <a:pt x="924054" y="760656"/>
                    <a:pt x="924054" y="808004"/>
                  </a:cubicBezTo>
                  <a:lnTo>
                    <a:pt x="924054" y="1150921"/>
                  </a:lnTo>
                  <a:cubicBezTo>
                    <a:pt x="924054" y="1198269"/>
                    <a:pt x="862454" y="1236652"/>
                    <a:pt x="786466" y="1236652"/>
                  </a:cubicBezTo>
                  <a:lnTo>
                    <a:pt x="137588" y="1236652"/>
                  </a:lnTo>
                  <a:cubicBezTo>
                    <a:pt x="61601" y="1236652"/>
                    <a:pt x="0" y="1198269"/>
                    <a:pt x="0" y="1150921"/>
                  </a:cubicBezTo>
                  <a:lnTo>
                    <a:pt x="0" y="808004"/>
                  </a:lnTo>
                  <a:cubicBezTo>
                    <a:pt x="0" y="760656"/>
                    <a:pt x="61601" y="722272"/>
                    <a:pt x="137588" y="722272"/>
                  </a:cubicBezTo>
                  <a:close/>
                  <a:moveTo>
                    <a:pt x="50171" y="481515"/>
                  </a:moveTo>
                  <a:lnTo>
                    <a:pt x="873883" y="481515"/>
                  </a:lnTo>
                  <a:cubicBezTo>
                    <a:pt x="901591" y="481515"/>
                    <a:pt x="924054" y="495512"/>
                    <a:pt x="924054" y="512777"/>
                  </a:cubicBezTo>
                  <a:lnTo>
                    <a:pt x="924054" y="637817"/>
                  </a:lnTo>
                  <a:cubicBezTo>
                    <a:pt x="924054" y="655082"/>
                    <a:pt x="901591" y="669078"/>
                    <a:pt x="873883" y="669078"/>
                  </a:cubicBezTo>
                  <a:lnTo>
                    <a:pt x="50171" y="669078"/>
                  </a:lnTo>
                  <a:cubicBezTo>
                    <a:pt x="22463" y="669078"/>
                    <a:pt x="0" y="655082"/>
                    <a:pt x="0" y="637817"/>
                  </a:cubicBezTo>
                  <a:lnTo>
                    <a:pt x="0" y="512777"/>
                  </a:lnTo>
                  <a:cubicBezTo>
                    <a:pt x="0" y="495512"/>
                    <a:pt x="22463" y="481515"/>
                    <a:pt x="50171" y="481515"/>
                  </a:cubicBezTo>
                  <a:close/>
                  <a:moveTo>
                    <a:pt x="50171" y="240758"/>
                  </a:moveTo>
                  <a:lnTo>
                    <a:pt x="873883" y="240758"/>
                  </a:lnTo>
                  <a:cubicBezTo>
                    <a:pt x="901591" y="240758"/>
                    <a:pt x="924054" y="254754"/>
                    <a:pt x="924054" y="272019"/>
                  </a:cubicBezTo>
                  <a:lnTo>
                    <a:pt x="924054" y="397059"/>
                  </a:lnTo>
                  <a:cubicBezTo>
                    <a:pt x="924054" y="414324"/>
                    <a:pt x="901591" y="428321"/>
                    <a:pt x="873883" y="428321"/>
                  </a:cubicBezTo>
                  <a:lnTo>
                    <a:pt x="50171" y="428321"/>
                  </a:lnTo>
                  <a:cubicBezTo>
                    <a:pt x="22463" y="428321"/>
                    <a:pt x="0" y="414324"/>
                    <a:pt x="0" y="397059"/>
                  </a:cubicBezTo>
                  <a:lnTo>
                    <a:pt x="0" y="272019"/>
                  </a:lnTo>
                  <a:cubicBezTo>
                    <a:pt x="0" y="254754"/>
                    <a:pt x="22463" y="240758"/>
                    <a:pt x="50171" y="240758"/>
                  </a:cubicBezTo>
                  <a:close/>
                  <a:moveTo>
                    <a:pt x="50171" y="0"/>
                  </a:moveTo>
                  <a:lnTo>
                    <a:pt x="873883" y="0"/>
                  </a:lnTo>
                  <a:cubicBezTo>
                    <a:pt x="901591" y="0"/>
                    <a:pt x="924054" y="13997"/>
                    <a:pt x="924054" y="31262"/>
                  </a:cubicBezTo>
                  <a:lnTo>
                    <a:pt x="924054" y="156302"/>
                  </a:lnTo>
                  <a:cubicBezTo>
                    <a:pt x="924054" y="173567"/>
                    <a:pt x="901591" y="187564"/>
                    <a:pt x="873883" y="187564"/>
                  </a:cubicBezTo>
                  <a:lnTo>
                    <a:pt x="50171" y="187564"/>
                  </a:lnTo>
                  <a:cubicBezTo>
                    <a:pt x="22463" y="187564"/>
                    <a:pt x="0" y="173567"/>
                    <a:pt x="0" y="156302"/>
                  </a:cubicBezTo>
                  <a:lnTo>
                    <a:pt x="0" y="31262"/>
                  </a:lnTo>
                  <a:cubicBezTo>
                    <a:pt x="0" y="13997"/>
                    <a:pt x="22463" y="0"/>
                    <a:pt x="50171"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3" name="Group 72"/>
          <p:cNvGrpSpPr/>
          <p:nvPr/>
        </p:nvGrpSpPr>
        <p:grpSpPr>
          <a:xfrm>
            <a:off x="6799799" y="5713244"/>
            <a:ext cx="914193" cy="914270"/>
            <a:chOff x="6294437" y="5713558"/>
            <a:chExt cx="914323" cy="914400"/>
          </a:xfrm>
        </p:grpSpPr>
        <p:sp>
          <p:nvSpPr>
            <p:cNvPr id="75" name="Rectangle 74"/>
            <p:cNvSpPr/>
            <p:nvPr/>
          </p:nvSpPr>
          <p:spPr bwMode="auto">
            <a:xfrm>
              <a:off x="6294437" y="5713558"/>
              <a:ext cx="914323" cy="9144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spcBef>
                  <a:spcPct val="0"/>
                </a:spcBef>
                <a:spcAft>
                  <a:spcPct val="0"/>
                </a:spcAft>
              </a:pPr>
              <a:r>
                <a:rPr lang="en-US" sz="1067" dirty="0">
                  <a:gradFill>
                    <a:gsLst>
                      <a:gs pos="0">
                        <a:srgbClr val="FFFFFF"/>
                      </a:gs>
                      <a:gs pos="100000">
                        <a:srgbClr val="FFFFFF"/>
                      </a:gs>
                    </a:gsLst>
                    <a:lin ang="5400000" scaled="0"/>
                  </a:gradFill>
                </a:rPr>
                <a:t>mainframe</a:t>
              </a:r>
            </a:p>
          </p:txBody>
        </p:sp>
        <p:sp>
          <p:nvSpPr>
            <p:cNvPr id="76" name="Freeform 75"/>
            <p:cNvSpPr/>
            <p:nvPr/>
          </p:nvSpPr>
          <p:spPr bwMode="auto">
            <a:xfrm>
              <a:off x="6641378" y="5830699"/>
              <a:ext cx="220440" cy="429954"/>
            </a:xfrm>
            <a:custGeom>
              <a:avLst/>
              <a:gdLst>
                <a:gd name="connsiteX0" fmla="*/ 54750 w 372236"/>
                <a:gd name="connsiteY0" fmla="*/ 63882 h 665689"/>
                <a:gd name="connsiteX1" fmla="*/ 54750 w 372236"/>
                <a:gd name="connsiteY1" fmla="*/ 601807 h 665689"/>
                <a:gd name="connsiteX2" fmla="*/ 317486 w 372236"/>
                <a:gd name="connsiteY2" fmla="*/ 601807 h 665689"/>
                <a:gd name="connsiteX3" fmla="*/ 317486 w 372236"/>
                <a:gd name="connsiteY3" fmla="*/ 63882 h 665689"/>
                <a:gd name="connsiteX4" fmla="*/ 0 w 372236"/>
                <a:gd name="connsiteY4" fmla="*/ 0 h 665689"/>
                <a:gd name="connsiteX5" fmla="*/ 372236 w 372236"/>
                <a:gd name="connsiteY5" fmla="*/ 0 h 665689"/>
                <a:gd name="connsiteX6" fmla="*/ 372236 w 372236"/>
                <a:gd name="connsiteY6" fmla="*/ 665689 h 665689"/>
                <a:gd name="connsiteX7" fmla="*/ 0 w 372236"/>
                <a:gd name="connsiteY7" fmla="*/ 665689 h 66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236" h="665689">
                  <a:moveTo>
                    <a:pt x="54750" y="63882"/>
                  </a:moveTo>
                  <a:lnTo>
                    <a:pt x="54750" y="601807"/>
                  </a:lnTo>
                  <a:lnTo>
                    <a:pt x="317486" y="601807"/>
                  </a:lnTo>
                  <a:lnTo>
                    <a:pt x="317486" y="63882"/>
                  </a:lnTo>
                  <a:close/>
                  <a:moveTo>
                    <a:pt x="0" y="0"/>
                  </a:moveTo>
                  <a:lnTo>
                    <a:pt x="372236" y="0"/>
                  </a:lnTo>
                  <a:lnTo>
                    <a:pt x="372236" y="665689"/>
                  </a:lnTo>
                  <a:lnTo>
                    <a:pt x="0" y="665689"/>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7" name="Group 76"/>
          <p:cNvGrpSpPr/>
          <p:nvPr/>
        </p:nvGrpSpPr>
        <p:grpSpPr>
          <a:xfrm>
            <a:off x="9173947" y="5713244"/>
            <a:ext cx="914193" cy="914270"/>
            <a:chOff x="8351914" y="5713558"/>
            <a:chExt cx="914323" cy="914400"/>
          </a:xfrm>
        </p:grpSpPr>
        <p:sp>
          <p:nvSpPr>
            <p:cNvPr id="78" name="Rectangle 77"/>
            <p:cNvSpPr/>
            <p:nvPr/>
          </p:nvSpPr>
          <p:spPr bwMode="auto">
            <a:xfrm>
              <a:off x="8351914" y="5713558"/>
              <a:ext cx="914323" cy="9144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spcBef>
                  <a:spcPct val="0"/>
                </a:spcBef>
                <a:spcAft>
                  <a:spcPct val="0"/>
                </a:spcAft>
              </a:pPr>
              <a:r>
                <a:rPr lang="en-US" sz="1067" dirty="0">
                  <a:gradFill>
                    <a:gsLst>
                      <a:gs pos="0">
                        <a:srgbClr val="FFFFFF"/>
                      </a:gs>
                      <a:gs pos="100000">
                        <a:srgbClr val="FFFFFF"/>
                      </a:gs>
                    </a:gsLst>
                    <a:lin ang="5400000" scaled="0"/>
                  </a:gradFill>
                </a:rPr>
                <a:t>databases</a:t>
              </a:r>
            </a:p>
          </p:txBody>
        </p:sp>
        <p:grpSp>
          <p:nvGrpSpPr>
            <p:cNvPr id="79" name="Group 78"/>
            <p:cNvGrpSpPr/>
            <p:nvPr/>
          </p:nvGrpSpPr>
          <p:grpSpPr>
            <a:xfrm>
              <a:off x="8591858" y="5855750"/>
              <a:ext cx="434435" cy="379852"/>
              <a:chOff x="9906625" y="2482681"/>
              <a:chExt cx="434435" cy="379852"/>
            </a:xfrm>
          </p:grpSpPr>
          <p:grpSp>
            <p:nvGrpSpPr>
              <p:cNvPr id="81" name="Group 80"/>
              <p:cNvGrpSpPr/>
              <p:nvPr/>
            </p:nvGrpSpPr>
            <p:grpSpPr>
              <a:xfrm>
                <a:off x="9906625" y="2482681"/>
                <a:ext cx="175003" cy="132330"/>
                <a:chOff x="9958984" y="2526634"/>
                <a:chExt cx="396115" cy="299525"/>
              </a:xfrm>
            </p:grpSpPr>
            <p:pic>
              <p:nvPicPr>
                <p:cNvPr id="104" name="Picture 103"/>
                <p:cNvPicPr>
                  <a:picLocks noChangeAspect="1"/>
                </p:cNvPicPr>
                <p:nvPr/>
              </p:nvPicPr>
              <p:blipFill>
                <a:blip r:embed="rId3"/>
                <a:srcRect/>
                <a:stretch>
                  <a:fillRect/>
                </a:stretch>
              </p:blipFill>
              <p:spPr>
                <a:xfrm flipH="1">
                  <a:off x="9958984" y="2530541"/>
                  <a:ext cx="396115" cy="295618"/>
                </a:xfrm>
                <a:custGeom>
                  <a:avLst/>
                  <a:gdLst>
                    <a:gd name="connsiteX0" fmla="*/ 922119 w 1859988"/>
                    <a:gd name="connsiteY0" fmla="*/ 32122 h 971709"/>
                    <a:gd name="connsiteX1" fmla="*/ 1736178 w 1859988"/>
                    <a:gd name="connsiteY1" fmla="*/ 164687 h 971709"/>
                    <a:gd name="connsiteX2" fmla="*/ 922119 w 1859988"/>
                    <a:gd name="connsiteY2" fmla="*/ 297252 h 971709"/>
                    <a:gd name="connsiteX3" fmla="*/ 108060 w 1859988"/>
                    <a:gd name="connsiteY3" fmla="*/ 164687 h 971709"/>
                    <a:gd name="connsiteX4" fmla="*/ 922119 w 1859988"/>
                    <a:gd name="connsiteY4" fmla="*/ 32122 h 971709"/>
                    <a:gd name="connsiteX5" fmla="*/ 1859988 w 1859988"/>
                    <a:gd name="connsiteY5" fmla="*/ 0 h 971709"/>
                    <a:gd name="connsiteX6" fmla="*/ 0 w 1859988"/>
                    <a:gd name="connsiteY6" fmla="*/ 0 h 971709"/>
                    <a:gd name="connsiteX7" fmla="*/ 0 w 1859988"/>
                    <a:gd name="connsiteY7" fmla="*/ 971709 h 971709"/>
                    <a:gd name="connsiteX8" fmla="*/ 1859988 w 1859988"/>
                    <a:gd name="connsiteY8" fmla="*/ 971709 h 97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988" h="971709">
                      <a:moveTo>
                        <a:pt x="922119" y="32122"/>
                      </a:moveTo>
                      <a:cubicBezTo>
                        <a:pt x="1371711" y="32122"/>
                        <a:pt x="1736178" y="91473"/>
                        <a:pt x="1736178" y="164687"/>
                      </a:cubicBezTo>
                      <a:cubicBezTo>
                        <a:pt x="1736178" y="237901"/>
                        <a:pt x="1371711" y="297252"/>
                        <a:pt x="922119" y="297252"/>
                      </a:cubicBezTo>
                      <a:cubicBezTo>
                        <a:pt x="472527" y="297252"/>
                        <a:pt x="108060" y="237901"/>
                        <a:pt x="108060" y="164687"/>
                      </a:cubicBezTo>
                      <a:cubicBezTo>
                        <a:pt x="108060" y="91473"/>
                        <a:pt x="472527" y="32122"/>
                        <a:pt x="922119" y="32122"/>
                      </a:cubicBezTo>
                      <a:close/>
                      <a:moveTo>
                        <a:pt x="1859988" y="0"/>
                      </a:moveTo>
                      <a:lnTo>
                        <a:pt x="0" y="0"/>
                      </a:lnTo>
                      <a:lnTo>
                        <a:pt x="0" y="971709"/>
                      </a:lnTo>
                      <a:lnTo>
                        <a:pt x="1859988" y="971709"/>
                      </a:lnTo>
                      <a:close/>
                    </a:path>
                  </a:pathLst>
                </a:custGeom>
              </p:spPr>
            </p:pic>
            <p:pic>
              <p:nvPicPr>
                <p:cNvPr id="105" name="Picture 104"/>
                <p:cNvPicPr>
                  <a:picLocks noChangeAspect="1"/>
                </p:cNvPicPr>
                <p:nvPr/>
              </p:nvPicPr>
              <p:blipFill>
                <a:blip r:embed="rId3"/>
                <a:srcRect/>
                <a:stretch>
                  <a:fillRect/>
                </a:stretch>
              </p:blipFill>
              <p:spPr>
                <a:xfrm flipH="1">
                  <a:off x="9958984" y="2526634"/>
                  <a:ext cx="396115" cy="295618"/>
                </a:xfrm>
                <a:custGeom>
                  <a:avLst/>
                  <a:gdLst>
                    <a:gd name="connsiteX0" fmla="*/ 922119 w 1859988"/>
                    <a:gd name="connsiteY0" fmla="*/ 32122 h 971709"/>
                    <a:gd name="connsiteX1" fmla="*/ 1736178 w 1859988"/>
                    <a:gd name="connsiteY1" fmla="*/ 164687 h 971709"/>
                    <a:gd name="connsiteX2" fmla="*/ 922119 w 1859988"/>
                    <a:gd name="connsiteY2" fmla="*/ 297252 h 971709"/>
                    <a:gd name="connsiteX3" fmla="*/ 108060 w 1859988"/>
                    <a:gd name="connsiteY3" fmla="*/ 164687 h 971709"/>
                    <a:gd name="connsiteX4" fmla="*/ 922119 w 1859988"/>
                    <a:gd name="connsiteY4" fmla="*/ 32122 h 971709"/>
                    <a:gd name="connsiteX5" fmla="*/ 1859988 w 1859988"/>
                    <a:gd name="connsiteY5" fmla="*/ 0 h 971709"/>
                    <a:gd name="connsiteX6" fmla="*/ 0 w 1859988"/>
                    <a:gd name="connsiteY6" fmla="*/ 0 h 971709"/>
                    <a:gd name="connsiteX7" fmla="*/ 0 w 1859988"/>
                    <a:gd name="connsiteY7" fmla="*/ 971709 h 971709"/>
                    <a:gd name="connsiteX8" fmla="*/ 1859988 w 1859988"/>
                    <a:gd name="connsiteY8" fmla="*/ 971709 h 97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988" h="971709">
                      <a:moveTo>
                        <a:pt x="922119" y="32122"/>
                      </a:moveTo>
                      <a:cubicBezTo>
                        <a:pt x="1371711" y="32122"/>
                        <a:pt x="1736178" y="91473"/>
                        <a:pt x="1736178" y="164687"/>
                      </a:cubicBezTo>
                      <a:cubicBezTo>
                        <a:pt x="1736178" y="237901"/>
                        <a:pt x="1371711" y="297252"/>
                        <a:pt x="922119" y="297252"/>
                      </a:cubicBezTo>
                      <a:cubicBezTo>
                        <a:pt x="472527" y="297252"/>
                        <a:pt x="108060" y="237901"/>
                        <a:pt x="108060" y="164687"/>
                      </a:cubicBezTo>
                      <a:cubicBezTo>
                        <a:pt x="108060" y="91473"/>
                        <a:pt x="472527" y="32122"/>
                        <a:pt x="922119" y="32122"/>
                      </a:cubicBezTo>
                      <a:close/>
                      <a:moveTo>
                        <a:pt x="1859988" y="0"/>
                      </a:moveTo>
                      <a:lnTo>
                        <a:pt x="0" y="0"/>
                      </a:lnTo>
                      <a:lnTo>
                        <a:pt x="0" y="971709"/>
                      </a:lnTo>
                      <a:lnTo>
                        <a:pt x="1859988" y="971709"/>
                      </a:lnTo>
                      <a:close/>
                    </a:path>
                  </a:pathLst>
                </a:custGeom>
              </p:spPr>
            </p:pic>
          </p:grpSp>
          <p:grpSp>
            <p:nvGrpSpPr>
              <p:cNvPr id="92" name="Group 91"/>
              <p:cNvGrpSpPr/>
              <p:nvPr/>
            </p:nvGrpSpPr>
            <p:grpSpPr>
              <a:xfrm>
                <a:off x="10045785" y="2639258"/>
                <a:ext cx="295275" cy="223275"/>
                <a:chOff x="9958984" y="2526634"/>
                <a:chExt cx="396115" cy="299525"/>
              </a:xfrm>
            </p:grpSpPr>
            <p:pic>
              <p:nvPicPr>
                <p:cNvPr id="101" name="Picture 100"/>
                <p:cNvPicPr>
                  <a:picLocks noChangeAspect="1"/>
                </p:cNvPicPr>
                <p:nvPr/>
              </p:nvPicPr>
              <p:blipFill>
                <a:blip r:embed="rId3"/>
                <a:srcRect/>
                <a:stretch>
                  <a:fillRect/>
                </a:stretch>
              </p:blipFill>
              <p:spPr>
                <a:xfrm flipH="1">
                  <a:off x="9958984" y="2530541"/>
                  <a:ext cx="396115" cy="295618"/>
                </a:xfrm>
                <a:custGeom>
                  <a:avLst/>
                  <a:gdLst>
                    <a:gd name="connsiteX0" fmla="*/ 922119 w 1859988"/>
                    <a:gd name="connsiteY0" fmla="*/ 32122 h 971709"/>
                    <a:gd name="connsiteX1" fmla="*/ 1736178 w 1859988"/>
                    <a:gd name="connsiteY1" fmla="*/ 164687 h 971709"/>
                    <a:gd name="connsiteX2" fmla="*/ 922119 w 1859988"/>
                    <a:gd name="connsiteY2" fmla="*/ 297252 h 971709"/>
                    <a:gd name="connsiteX3" fmla="*/ 108060 w 1859988"/>
                    <a:gd name="connsiteY3" fmla="*/ 164687 h 971709"/>
                    <a:gd name="connsiteX4" fmla="*/ 922119 w 1859988"/>
                    <a:gd name="connsiteY4" fmla="*/ 32122 h 971709"/>
                    <a:gd name="connsiteX5" fmla="*/ 1859988 w 1859988"/>
                    <a:gd name="connsiteY5" fmla="*/ 0 h 971709"/>
                    <a:gd name="connsiteX6" fmla="*/ 0 w 1859988"/>
                    <a:gd name="connsiteY6" fmla="*/ 0 h 971709"/>
                    <a:gd name="connsiteX7" fmla="*/ 0 w 1859988"/>
                    <a:gd name="connsiteY7" fmla="*/ 971709 h 971709"/>
                    <a:gd name="connsiteX8" fmla="*/ 1859988 w 1859988"/>
                    <a:gd name="connsiteY8" fmla="*/ 971709 h 97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988" h="971709">
                      <a:moveTo>
                        <a:pt x="922119" y="32122"/>
                      </a:moveTo>
                      <a:cubicBezTo>
                        <a:pt x="1371711" y="32122"/>
                        <a:pt x="1736178" y="91473"/>
                        <a:pt x="1736178" y="164687"/>
                      </a:cubicBezTo>
                      <a:cubicBezTo>
                        <a:pt x="1736178" y="237901"/>
                        <a:pt x="1371711" y="297252"/>
                        <a:pt x="922119" y="297252"/>
                      </a:cubicBezTo>
                      <a:cubicBezTo>
                        <a:pt x="472527" y="297252"/>
                        <a:pt x="108060" y="237901"/>
                        <a:pt x="108060" y="164687"/>
                      </a:cubicBezTo>
                      <a:cubicBezTo>
                        <a:pt x="108060" y="91473"/>
                        <a:pt x="472527" y="32122"/>
                        <a:pt x="922119" y="32122"/>
                      </a:cubicBezTo>
                      <a:close/>
                      <a:moveTo>
                        <a:pt x="1859988" y="0"/>
                      </a:moveTo>
                      <a:lnTo>
                        <a:pt x="0" y="0"/>
                      </a:lnTo>
                      <a:lnTo>
                        <a:pt x="0" y="971709"/>
                      </a:lnTo>
                      <a:lnTo>
                        <a:pt x="1859988" y="971709"/>
                      </a:lnTo>
                      <a:close/>
                    </a:path>
                  </a:pathLst>
                </a:custGeom>
              </p:spPr>
            </p:pic>
            <p:pic>
              <p:nvPicPr>
                <p:cNvPr id="103" name="Picture 102"/>
                <p:cNvPicPr>
                  <a:picLocks noChangeAspect="1"/>
                </p:cNvPicPr>
                <p:nvPr/>
              </p:nvPicPr>
              <p:blipFill>
                <a:blip r:embed="rId3"/>
                <a:srcRect/>
                <a:stretch>
                  <a:fillRect/>
                </a:stretch>
              </p:blipFill>
              <p:spPr>
                <a:xfrm flipH="1">
                  <a:off x="9958984" y="2526634"/>
                  <a:ext cx="396115" cy="295618"/>
                </a:xfrm>
                <a:custGeom>
                  <a:avLst/>
                  <a:gdLst>
                    <a:gd name="connsiteX0" fmla="*/ 922119 w 1859988"/>
                    <a:gd name="connsiteY0" fmla="*/ 32122 h 971709"/>
                    <a:gd name="connsiteX1" fmla="*/ 1736178 w 1859988"/>
                    <a:gd name="connsiteY1" fmla="*/ 164687 h 971709"/>
                    <a:gd name="connsiteX2" fmla="*/ 922119 w 1859988"/>
                    <a:gd name="connsiteY2" fmla="*/ 297252 h 971709"/>
                    <a:gd name="connsiteX3" fmla="*/ 108060 w 1859988"/>
                    <a:gd name="connsiteY3" fmla="*/ 164687 h 971709"/>
                    <a:gd name="connsiteX4" fmla="*/ 922119 w 1859988"/>
                    <a:gd name="connsiteY4" fmla="*/ 32122 h 971709"/>
                    <a:gd name="connsiteX5" fmla="*/ 1859988 w 1859988"/>
                    <a:gd name="connsiteY5" fmla="*/ 0 h 971709"/>
                    <a:gd name="connsiteX6" fmla="*/ 0 w 1859988"/>
                    <a:gd name="connsiteY6" fmla="*/ 0 h 971709"/>
                    <a:gd name="connsiteX7" fmla="*/ 0 w 1859988"/>
                    <a:gd name="connsiteY7" fmla="*/ 971709 h 971709"/>
                    <a:gd name="connsiteX8" fmla="*/ 1859988 w 1859988"/>
                    <a:gd name="connsiteY8" fmla="*/ 971709 h 97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988" h="971709">
                      <a:moveTo>
                        <a:pt x="922119" y="32122"/>
                      </a:moveTo>
                      <a:cubicBezTo>
                        <a:pt x="1371711" y="32122"/>
                        <a:pt x="1736178" y="91473"/>
                        <a:pt x="1736178" y="164687"/>
                      </a:cubicBezTo>
                      <a:cubicBezTo>
                        <a:pt x="1736178" y="237901"/>
                        <a:pt x="1371711" y="297252"/>
                        <a:pt x="922119" y="297252"/>
                      </a:cubicBezTo>
                      <a:cubicBezTo>
                        <a:pt x="472527" y="297252"/>
                        <a:pt x="108060" y="237901"/>
                        <a:pt x="108060" y="164687"/>
                      </a:cubicBezTo>
                      <a:cubicBezTo>
                        <a:pt x="108060" y="91473"/>
                        <a:pt x="472527" y="32122"/>
                        <a:pt x="922119" y="32122"/>
                      </a:cubicBezTo>
                      <a:close/>
                      <a:moveTo>
                        <a:pt x="1859988" y="0"/>
                      </a:moveTo>
                      <a:lnTo>
                        <a:pt x="0" y="0"/>
                      </a:lnTo>
                      <a:lnTo>
                        <a:pt x="0" y="971709"/>
                      </a:lnTo>
                      <a:lnTo>
                        <a:pt x="1859988" y="971709"/>
                      </a:lnTo>
                      <a:close/>
                    </a:path>
                  </a:pathLst>
                </a:custGeom>
              </p:spPr>
            </p:pic>
          </p:grpSp>
        </p:grpSp>
      </p:grpSp>
      <p:grpSp>
        <p:nvGrpSpPr>
          <p:cNvPr id="106" name="Group 105"/>
          <p:cNvGrpSpPr/>
          <p:nvPr/>
        </p:nvGrpSpPr>
        <p:grpSpPr>
          <a:xfrm>
            <a:off x="5612725" y="5713244"/>
            <a:ext cx="914193" cy="914270"/>
            <a:chOff x="5301870" y="5713558"/>
            <a:chExt cx="914323" cy="914400"/>
          </a:xfrm>
        </p:grpSpPr>
        <p:sp>
          <p:nvSpPr>
            <p:cNvPr id="107" name="Rectangle 106"/>
            <p:cNvSpPr/>
            <p:nvPr/>
          </p:nvSpPr>
          <p:spPr bwMode="auto">
            <a:xfrm>
              <a:off x="5301870" y="5713558"/>
              <a:ext cx="914323" cy="9144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4" tIns="62162" rIns="124324" bIns="62162" numCol="1" rtlCol="0" anchor="b" anchorCtr="0" compatLnSpc="1">
              <a:prstTxWarp prst="textNoShape">
                <a:avLst/>
              </a:prstTxWarp>
            </a:bodyPr>
            <a:lstStyle/>
            <a:p>
              <a:pPr algn="ctr" defTabSz="913695" fontAlgn="base">
                <a:spcBef>
                  <a:spcPct val="0"/>
                </a:spcBef>
                <a:spcAft>
                  <a:spcPct val="0"/>
                </a:spcAft>
              </a:pPr>
              <a:r>
                <a:rPr lang="en-US" sz="900" dirty="0">
                  <a:gradFill>
                    <a:gsLst>
                      <a:gs pos="0">
                        <a:srgbClr val="FFFFFF"/>
                      </a:gs>
                      <a:gs pos="100000">
                        <a:srgbClr val="FFFFFF"/>
                      </a:gs>
                    </a:gsLst>
                    <a:lin ang="5400000" scaled="0"/>
                  </a:gradFill>
                </a:rPr>
                <a:t>applications</a:t>
              </a:r>
            </a:p>
          </p:txBody>
        </p:sp>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070" y="5867512"/>
              <a:ext cx="393922" cy="356328"/>
            </a:xfrm>
            <a:prstGeom prst="rect">
              <a:avLst/>
            </a:prstGeom>
          </p:spPr>
        </p:pic>
      </p:grpSp>
      <p:cxnSp>
        <p:nvCxnSpPr>
          <p:cNvPr id="109" name="Straight Arrow Connector 108"/>
          <p:cNvCxnSpPr/>
          <p:nvPr/>
        </p:nvCxnSpPr>
        <p:spPr>
          <a:xfrm flipH="1">
            <a:off x="6360814" y="4675358"/>
            <a:ext cx="503755" cy="972579"/>
          </a:xfrm>
          <a:prstGeom prst="straightConnector1">
            <a:avLst/>
          </a:prstGeom>
          <a:ln w="44450" cap="sq">
            <a:solidFill>
              <a:schemeClr val="bg2"/>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7232839" y="4720427"/>
            <a:ext cx="373748" cy="927510"/>
          </a:xfrm>
          <a:prstGeom prst="straightConnector1">
            <a:avLst/>
          </a:prstGeom>
          <a:ln w="44450" cap="sq">
            <a:solidFill>
              <a:schemeClr val="bg2"/>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8782605" y="4720427"/>
            <a:ext cx="488723" cy="917934"/>
          </a:xfrm>
          <a:prstGeom prst="straightConnector1">
            <a:avLst/>
          </a:prstGeom>
          <a:ln w="44450" cap="sq">
            <a:solidFill>
              <a:schemeClr val="bg2"/>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8040588" y="4675357"/>
            <a:ext cx="386040" cy="963004"/>
          </a:xfrm>
          <a:prstGeom prst="straightConnector1">
            <a:avLst/>
          </a:prstGeom>
          <a:ln w="44450" cap="sq">
            <a:solidFill>
              <a:schemeClr val="bg2"/>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049295" y="4285463"/>
            <a:ext cx="1983524" cy="1318396"/>
          </a:xfrm>
          <a:prstGeom prst="rect">
            <a:avLst/>
          </a:prstGeom>
          <a:noFill/>
        </p:spPr>
        <p:txBody>
          <a:bodyPr wrap="square" lIns="0" tIns="0" rIns="0" bIns="0" rtlCol="0">
            <a:spAutoFit/>
          </a:bodyPr>
          <a:lstStyle/>
          <a:p>
            <a:pPr defTabSz="1657300"/>
            <a:r>
              <a:rPr lang="en-US" sz="2800" spc="-102" dirty="0">
                <a:ln w="3175">
                  <a:noFill/>
                </a:ln>
                <a:gradFill>
                  <a:gsLst>
                    <a:gs pos="0">
                      <a:srgbClr val="002050"/>
                    </a:gs>
                    <a:gs pos="100000">
                      <a:srgbClr val="002050"/>
                    </a:gs>
                  </a:gsLst>
                  <a:lin ang="5400000" scaled="0"/>
                </a:gradFill>
                <a:latin typeface="Segoe UI Light"/>
                <a:cs typeface="Segoe UI" pitchFamily="34" charset="0"/>
              </a:rPr>
              <a:t>Your </a:t>
            </a:r>
          </a:p>
          <a:p>
            <a:pPr defTabSz="1657300"/>
            <a:r>
              <a:rPr lang="en-US" sz="2800" spc="-102" dirty="0">
                <a:ln w="3175">
                  <a:noFill/>
                </a:ln>
                <a:gradFill>
                  <a:gsLst>
                    <a:gs pos="0">
                      <a:srgbClr val="002050"/>
                    </a:gs>
                    <a:gs pos="100000">
                      <a:srgbClr val="002050"/>
                    </a:gs>
                  </a:gsLst>
                  <a:lin ang="5400000" scaled="0"/>
                </a:gradFill>
                <a:latin typeface="Segoe UI Light"/>
                <a:cs typeface="Segoe UI" pitchFamily="34" charset="0"/>
              </a:rPr>
              <a:t>Data </a:t>
            </a:r>
            <a:br>
              <a:rPr lang="en-US" sz="2800" spc="-102" dirty="0">
                <a:ln w="3175">
                  <a:noFill/>
                </a:ln>
                <a:gradFill>
                  <a:gsLst>
                    <a:gs pos="0">
                      <a:srgbClr val="002050"/>
                    </a:gs>
                    <a:gs pos="100000">
                      <a:srgbClr val="002050"/>
                    </a:gs>
                  </a:gsLst>
                  <a:lin ang="5400000" scaled="0"/>
                </a:gradFill>
                <a:latin typeface="Segoe UI Light"/>
                <a:cs typeface="Segoe UI" pitchFamily="34" charset="0"/>
              </a:rPr>
            </a:br>
            <a:r>
              <a:rPr lang="en-US" sz="2800" spc="-102" dirty="0">
                <a:ln w="3175">
                  <a:noFill/>
                </a:ln>
                <a:gradFill>
                  <a:gsLst>
                    <a:gs pos="0">
                      <a:srgbClr val="002050"/>
                    </a:gs>
                    <a:gs pos="100000">
                      <a:srgbClr val="002050"/>
                    </a:gs>
                  </a:gsLst>
                  <a:lin ang="5400000" scaled="0"/>
                </a:gradFill>
                <a:latin typeface="Segoe UI Light"/>
                <a:cs typeface="Segoe UI" pitchFamily="34" charset="0"/>
              </a:rPr>
              <a:t>Center</a:t>
            </a:r>
          </a:p>
        </p:txBody>
      </p:sp>
      <p:grpSp>
        <p:nvGrpSpPr>
          <p:cNvPr id="13" name="Group 12"/>
          <p:cNvGrpSpPr/>
          <p:nvPr/>
        </p:nvGrpSpPr>
        <p:grpSpPr>
          <a:xfrm>
            <a:off x="4366721" y="680042"/>
            <a:ext cx="7634193" cy="3474595"/>
            <a:chOff x="4354019" y="591021"/>
            <a:chExt cx="7635276" cy="3475088"/>
          </a:xfrm>
        </p:grpSpPr>
        <p:grpSp>
          <p:nvGrpSpPr>
            <p:cNvPr id="16" name="Group 15"/>
            <p:cNvGrpSpPr/>
            <p:nvPr/>
          </p:nvGrpSpPr>
          <p:grpSpPr>
            <a:xfrm>
              <a:off x="4354019" y="906462"/>
              <a:ext cx="7635276" cy="3159647"/>
              <a:chOff x="4354019" y="906462"/>
              <a:chExt cx="7635276" cy="3159647"/>
            </a:xfrm>
          </p:grpSpPr>
          <p:grpSp>
            <p:nvGrpSpPr>
              <p:cNvPr id="4" name="Group 3"/>
              <p:cNvGrpSpPr/>
              <p:nvPr/>
            </p:nvGrpSpPr>
            <p:grpSpPr>
              <a:xfrm>
                <a:off x="4354019" y="906462"/>
                <a:ext cx="7635276" cy="3159647"/>
                <a:chOff x="3728866" y="906462"/>
                <a:chExt cx="7635276" cy="3159647"/>
              </a:xfrm>
            </p:grpSpPr>
            <p:grpSp>
              <p:nvGrpSpPr>
                <p:cNvPr id="40" name="Group 39"/>
                <p:cNvGrpSpPr/>
                <p:nvPr/>
              </p:nvGrpSpPr>
              <p:grpSpPr>
                <a:xfrm>
                  <a:off x="4160837" y="906462"/>
                  <a:ext cx="7203305" cy="3159647"/>
                  <a:chOff x="4160837" y="147188"/>
                  <a:chExt cx="7203305" cy="3330439"/>
                </a:xfrm>
              </p:grpSpPr>
              <p:grpSp>
                <p:nvGrpSpPr>
                  <p:cNvPr id="38" name="Group 37"/>
                  <p:cNvGrpSpPr/>
                  <p:nvPr/>
                </p:nvGrpSpPr>
                <p:grpSpPr>
                  <a:xfrm>
                    <a:off x="4160837" y="147188"/>
                    <a:ext cx="6324600" cy="3330439"/>
                    <a:chOff x="4160837" y="86882"/>
                    <a:chExt cx="6324600" cy="3330439"/>
                  </a:xfrm>
                </p:grpSpPr>
                <p:grpSp>
                  <p:nvGrpSpPr>
                    <p:cNvPr id="33" name="Group 32"/>
                    <p:cNvGrpSpPr/>
                    <p:nvPr/>
                  </p:nvGrpSpPr>
                  <p:grpSpPr>
                    <a:xfrm>
                      <a:off x="4160837" y="210678"/>
                      <a:ext cx="6019800" cy="3206643"/>
                      <a:chOff x="4160837" y="210678"/>
                      <a:chExt cx="6019800" cy="3206643"/>
                    </a:xfrm>
                  </p:grpSpPr>
                  <p:grpSp>
                    <p:nvGrpSpPr>
                      <p:cNvPr id="27" name="Group 26"/>
                      <p:cNvGrpSpPr/>
                      <p:nvPr/>
                    </p:nvGrpSpPr>
                    <p:grpSpPr>
                      <a:xfrm>
                        <a:off x="4160837" y="210678"/>
                        <a:ext cx="6019800" cy="3206643"/>
                        <a:chOff x="4041859" y="167354"/>
                        <a:chExt cx="6019800" cy="3206643"/>
                      </a:xfrm>
                    </p:grpSpPr>
                    <p:grpSp>
                      <p:nvGrpSpPr>
                        <p:cNvPr id="10" name="Group 9"/>
                        <p:cNvGrpSpPr/>
                        <p:nvPr/>
                      </p:nvGrpSpPr>
                      <p:grpSpPr>
                        <a:xfrm>
                          <a:off x="4041859" y="167354"/>
                          <a:ext cx="6019800" cy="2848004"/>
                          <a:chOff x="4009648" y="24770"/>
                          <a:chExt cx="6019800" cy="2848004"/>
                        </a:xfrm>
                      </p:grpSpPr>
                      <p:sp>
                        <p:nvSpPr>
                          <p:cNvPr id="74" name="Freeform 128"/>
                          <p:cNvSpPr>
                            <a:spLocks noChangeAspect="1"/>
                          </p:cNvSpPr>
                          <p:nvPr/>
                        </p:nvSpPr>
                        <p:spPr bwMode="black">
                          <a:xfrm>
                            <a:off x="4009648" y="24770"/>
                            <a:ext cx="6019800" cy="284800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2">
                              <a:lumMod val="50000"/>
                              <a:lumOff val="50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000000"/>
                                  </a:gs>
                                  <a:gs pos="10417">
                                    <a:srgbClr val="000000"/>
                                  </a:gs>
                                </a:gsLst>
                                <a:lin ang="5400000" scaled="0"/>
                              </a:gradFill>
                            </a:endParaRPr>
                          </a:p>
                        </p:txBody>
                      </p:sp>
                      <p:grpSp>
                        <p:nvGrpSpPr>
                          <p:cNvPr id="143" name="Group 142"/>
                          <p:cNvGrpSpPr/>
                          <p:nvPr/>
                        </p:nvGrpSpPr>
                        <p:grpSpPr>
                          <a:xfrm>
                            <a:off x="5583005" y="2568993"/>
                            <a:ext cx="3115803" cy="109736"/>
                            <a:chOff x="-2223592" y="2962317"/>
                            <a:chExt cx="3122295" cy="100007"/>
                          </a:xfrm>
                          <a:solidFill>
                            <a:srgbClr val="00B0F0"/>
                          </a:solidFill>
                        </p:grpSpPr>
                        <p:sp>
                          <p:nvSpPr>
                            <p:cNvPr id="158" name="Oval 157"/>
                            <p:cNvSpPr/>
                            <p:nvPr/>
                          </p:nvSpPr>
                          <p:spPr>
                            <a:xfrm>
                              <a:off x="788747" y="2962317"/>
                              <a:ext cx="109956" cy="99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a:solidFill>
                                  <a:srgbClr val="FFFFFF"/>
                                </a:solidFill>
                              </a:endParaRPr>
                            </a:p>
                          </p:txBody>
                        </p:sp>
                        <p:sp>
                          <p:nvSpPr>
                            <p:cNvPr id="152" name="Oval 151"/>
                            <p:cNvSpPr/>
                            <p:nvPr/>
                          </p:nvSpPr>
                          <p:spPr>
                            <a:xfrm rot="16200000">
                              <a:off x="-2218613" y="2957346"/>
                              <a:ext cx="99999" cy="1099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a:solidFill>
                                  <a:srgbClr val="FFFFFF"/>
                                </a:solidFill>
                              </a:endParaRPr>
                            </a:p>
                          </p:txBody>
                        </p:sp>
                      </p:grpSp>
                    </p:grpSp>
                    <p:sp>
                      <p:nvSpPr>
                        <p:cNvPr id="60" name="Rectangle 59"/>
                        <p:cNvSpPr/>
                        <p:nvPr/>
                      </p:nvSpPr>
                      <p:spPr bwMode="auto">
                        <a:xfrm>
                          <a:off x="5937975" y="2176643"/>
                          <a:ext cx="2323963" cy="119735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3695" fontAlgn="base">
                            <a:spcBef>
                              <a:spcPct val="0"/>
                            </a:spcBef>
                            <a:spcAft>
                              <a:spcPct val="0"/>
                            </a:spcAft>
                          </a:pPr>
                          <a:r>
                            <a:rPr lang="en-US" dirty="0">
                              <a:solidFill>
                                <a:srgbClr val="FFFFFF"/>
                              </a:solidFill>
                            </a:rPr>
                            <a:t>Integration</a:t>
                          </a:r>
                        </a:p>
                      </p:txBody>
                    </p:sp>
                  </p:grpSp>
                  <p:cxnSp>
                    <p:nvCxnSpPr>
                      <p:cNvPr id="89" name="Straight Arrow Connector 88"/>
                      <p:cNvCxnSpPr/>
                      <p:nvPr/>
                    </p:nvCxnSpPr>
                    <p:spPr>
                      <a:xfrm>
                        <a:off x="6294437" y="1460683"/>
                        <a:ext cx="401568" cy="733699"/>
                      </a:xfrm>
                      <a:prstGeom prst="straightConnector1">
                        <a:avLst/>
                      </a:prstGeom>
                      <a:ln w="44450" cap="sq">
                        <a:solidFill>
                          <a:srgbClr val="FFFFFF"/>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7056437" y="883265"/>
                        <a:ext cx="537085" cy="386371"/>
                        <a:chOff x="398936" y="4906597"/>
                        <a:chExt cx="721231" cy="586753"/>
                      </a:xfrm>
                    </p:grpSpPr>
                    <p:sp>
                      <p:nvSpPr>
                        <p:cNvPr id="91" name="Freeform 86"/>
                        <p:cNvSpPr>
                          <a:spLocks noEditPoints="1"/>
                        </p:cNvSpPr>
                        <p:nvPr/>
                      </p:nvSpPr>
                      <p:spPr bwMode="black">
                        <a:xfrm>
                          <a:off x="398936" y="4963823"/>
                          <a:ext cx="526613" cy="529527"/>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632">
                            <a:solidFill>
                              <a:srgbClr val="FFFFFF"/>
                            </a:solidFill>
                          </a:endParaRPr>
                        </a:p>
                      </p:txBody>
                    </p:sp>
                    <p:sp>
                      <p:nvSpPr>
                        <p:cNvPr id="93" name="Oval 87"/>
                        <p:cNvSpPr>
                          <a:spLocks noChangeArrowheads="1"/>
                        </p:cNvSpPr>
                        <p:nvPr/>
                      </p:nvSpPr>
                      <p:spPr bwMode="black">
                        <a:xfrm>
                          <a:off x="613397" y="5188910"/>
                          <a:ext cx="97691" cy="9766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632">
                            <a:solidFill>
                              <a:srgbClr val="FFFFFF"/>
                            </a:solidFill>
                          </a:endParaRPr>
                        </a:p>
                      </p:txBody>
                    </p:sp>
                    <p:sp>
                      <p:nvSpPr>
                        <p:cNvPr id="94" name="Freeform 88"/>
                        <p:cNvSpPr>
                          <a:spLocks noEditPoints="1"/>
                        </p:cNvSpPr>
                        <p:nvPr/>
                      </p:nvSpPr>
                      <p:spPr bwMode="black">
                        <a:xfrm>
                          <a:off x="853044" y="4906597"/>
                          <a:ext cx="267123" cy="28765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632">
                            <a:solidFill>
                              <a:srgbClr val="FFFFFF"/>
                            </a:solidFill>
                          </a:endParaRPr>
                        </a:p>
                      </p:txBody>
                    </p:sp>
                  </p:grpSp>
                  <p:cxnSp>
                    <p:nvCxnSpPr>
                      <p:cNvPr id="95" name="Straight Arrow Connector 94"/>
                      <p:cNvCxnSpPr/>
                      <p:nvPr/>
                    </p:nvCxnSpPr>
                    <p:spPr>
                      <a:xfrm>
                        <a:off x="7210881" y="1359148"/>
                        <a:ext cx="5260" cy="806340"/>
                      </a:xfrm>
                      <a:prstGeom prst="straightConnector1">
                        <a:avLst/>
                      </a:prstGeom>
                      <a:ln w="44450" cap="sq">
                        <a:solidFill>
                          <a:srgbClr val="FFFFFF"/>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98" name="Freeform 5"/>
                    <p:cNvSpPr>
                      <a:spLocks noEditPoints="1"/>
                    </p:cNvSpPr>
                    <p:nvPr/>
                  </p:nvSpPr>
                  <p:spPr bwMode="black">
                    <a:xfrm flipH="1">
                      <a:off x="9912496" y="86882"/>
                      <a:ext cx="572941" cy="869636"/>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000000"/>
                            </a:gs>
                            <a:gs pos="10417">
                              <a:srgbClr val="000000"/>
                            </a:gs>
                          </a:gsLst>
                          <a:lin ang="5400000" scaled="0"/>
                        </a:gradFill>
                      </a:endParaRPr>
                    </a:p>
                  </p:txBody>
                </p:sp>
                <p:cxnSp>
                  <p:nvCxnSpPr>
                    <p:cNvPr id="99" name="Straight Arrow Connector 98"/>
                    <p:cNvCxnSpPr/>
                    <p:nvPr/>
                  </p:nvCxnSpPr>
                  <p:spPr>
                    <a:xfrm flipH="1">
                      <a:off x="8157815" y="883264"/>
                      <a:ext cx="1590737" cy="1289071"/>
                    </a:xfrm>
                    <a:prstGeom prst="straightConnector1">
                      <a:avLst/>
                    </a:prstGeom>
                    <a:ln w="44450" cap="sq">
                      <a:solidFill>
                        <a:srgbClr val="FFFFFF"/>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9748551" y="959432"/>
                    <a:ext cx="1615591" cy="549560"/>
                  </a:xfrm>
                  <a:prstGeom prst="rect">
                    <a:avLst/>
                  </a:prstGeom>
                  <a:noFill/>
                </p:spPr>
                <p:txBody>
                  <a:bodyPr wrap="square" lIns="182854" tIns="146283" rIns="182854" bIns="146283" rtlCol="0">
                    <a:spAutoFit/>
                  </a:bodyPr>
                  <a:lstStyle/>
                  <a:p>
                    <a:pPr defTabSz="932563">
                      <a:lnSpc>
                        <a:spcPct val="90000"/>
                      </a:lnSpc>
                    </a:pPr>
                    <a:r>
                      <a:rPr lang="en-US" sz="1599" dirty="0">
                        <a:solidFill>
                          <a:srgbClr val="FFFFFF"/>
                        </a:solidFill>
                      </a:rPr>
                      <a:t>Partners</a:t>
                    </a:r>
                  </a:p>
                </p:txBody>
              </p:sp>
            </p:grpSp>
            <p:grpSp>
              <p:nvGrpSpPr>
                <p:cNvPr id="7" name="Group 6"/>
                <p:cNvGrpSpPr/>
                <p:nvPr/>
              </p:nvGrpSpPr>
              <p:grpSpPr>
                <a:xfrm>
                  <a:off x="3728866" y="1309151"/>
                  <a:ext cx="2456581" cy="1576694"/>
                  <a:chOff x="3728866" y="1309151"/>
                  <a:chExt cx="2456581" cy="1576694"/>
                </a:xfrm>
              </p:grpSpPr>
              <p:sp>
                <p:nvSpPr>
                  <p:cNvPr id="59" name="Freeform 128"/>
                  <p:cNvSpPr>
                    <a:spLocks noChangeAspect="1"/>
                  </p:cNvSpPr>
                  <p:nvPr/>
                </p:nvSpPr>
                <p:spPr bwMode="black">
                  <a:xfrm>
                    <a:off x="3728866" y="1309151"/>
                    <a:ext cx="1642771" cy="77720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r>
                      <a:rPr lang="en-US" sz="2000" spc="-50" dirty="0">
                        <a:gradFill>
                          <a:gsLst>
                            <a:gs pos="1250">
                              <a:srgbClr val="000000"/>
                            </a:gs>
                            <a:gs pos="10417">
                              <a:srgbClr val="000000"/>
                            </a:gs>
                          </a:gsLst>
                          <a:lin ang="5400000" scaled="0"/>
                        </a:gradFill>
                      </a:rPr>
                      <a:t>SaaS</a:t>
                    </a:r>
                  </a:p>
                  <a:p>
                    <a:pPr algn="ctr" defTabSz="913923" fontAlgn="base">
                      <a:lnSpc>
                        <a:spcPct val="90000"/>
                      </a:lnSpc>
                      <a:spcBef>
                        <a:spcPct val="0"/>
                      </a:spcBef>
                      <a:spcAft>
                        <a:spcPct val="0"/>
                      </a:spcAft>
                    </a:pPr>
                    <a:r>
                      <a:rPr lang="en-US" sz="2000" spc="-50" dirty="0">
                        <a:gradFill>
                          <a:gsLst>
                            <a:gs pos="1250">
                              <a:srgbClr val="000000"/>
                            </a:gs>
                            <a:gs pos="10417">
                              <a:srgbClr val="000000"/>
                            </a:gs>
                          </a:gsLst>
                          <a:lin ang="5400000" scaled="0"/>
                        </a:gradFill>
                      </a:rPr>
                      <a:t>Apps</a:t>
                    </a:r>
                  </a:p>
                </p:txBody>
              </p:sp>
              <p:cxnSp>
                <p:nvCxnSpPr>
                  <p:cNvPr id="62" name="Straight Arrow Connector 61"/>
                  <p:cNvCxnSpPr/>
                  <p:nvPr/>
                </p:nvCxnSpPr>
                <p:spPr>
                  <a:xfrm>
                    <a:off x="5245009" y="2105314"/>
                    <a:ext cx="940438" cy="780531"/>
                  </a:xfrm>
                  <a:prstGeom prst="straightConnector1">
                    <a:avLst/>
                  </a:prstGeom>
                  <a:ln w="44450" cap="sq">
                    <a:solidFill>
                      <a:srgbClr val="FFFFFF"/>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pic>
              <p:nvPicPr>
                <p:cNvPr id="114" name="Picture 4" descr="\\MAGNUM\Projects\Microsoft\Cloud Power FY12\Design\ICONS_PNG\IIS-MULTI-TENANCY.png"/>
                <p:cNvPicPr>
                  <a:picLocks noChangeAspect="1" noChangeArrowheads="1"/>
                </p:cNvPicPr>
                <p:nvPr/>
              </p:nvPicPr>
              <p:blipFill>
                <a:blip r:embed="rId5" cstate="print">
                  <a:biLevel thresh="25000"/>
                </a:blip>
                <a:srcRect/>
                <a:stretch>
                  <a:fillRect/>
                </a:stretch>
              </p:blipFill>
              <p:spPr bwMode="auto">
                <a:xfrm>
                  <a:off x="5829665" y="1485299"/>
                  <a:ext cx="869669" cy="825071"/>
                </a:xfrm>
                <a:prstGeom prst="rect">
                  <a:avLst/>
                </a:prstGeom>
                <a:noFill/>
              </p:spPr>
            </p:pic>
          </p:grpSp>
          <p:sp>
            <p:nvSpPr>
              <p:cNvPr id="117" name="TextBox 116"/>
              <p:cNvSpPr txBox="1"/>
              <p:nvPr/>
            </p:nvSpPr>
            <p:spPr>
              <a:xfrm>
                <a:off x="7034218" y="1055993"/>
                <a:ext cx="1316665" cy="690735"/>
              </a:xfrm>
              <a:prstGeom prst="rect">
                <a:avLst/>
              </a:prstGeom>
              <a:noFill/>
            </p:spPr>
            <p:txBody>
              <a:bodyPr wrap="square" lIns="182828" tIns="146262" rIns="182828" bIns="146262" rtlCol="0">
                <a:spAutoFit/>
              </a:bodyPr>
              <a:lstStyle/>
              <a:p>
                <a:pPr defTabSz="932563">
                  <a:lnSpc>
                    <a:spcPct val="90000"/>
                  </a:lnSpc>
                </a:pPr>
                <a:r>
                  <a:rPr lang="en-US" sz="1399" kern="0" dirty="0">
                    <a:solidFill>
                      <a:srgbClr val="FFFFFF"/>
                    </a:solidFill>
                  </a:rPr>
                  <a:t>Windows Azure</a:t>
                </a:r>
              </a:p>
            </p:txBody>
          </p:sp>
        </p:grpSp>
        <p:grpSp>
          <p:nvGrpSpPr>
            <p:cNvPr id="12" name="Group 11"/>
            <p:cNvGrpSpPr/>
            <p:nvPr/>
          </p:nvGrpSpPr>
          <p:grpSpPr>
            <a:xfrm>
              <a:off x="8117846" y="591021"/>
              <a:ext cx="1979749" cy="2320180"/>
              <a:chOff x="8117846" y="591021"/>
              <a:chExt cx="1979749" cy="2320180"/>
            </a:xfrm>
          </p:grpSpPr>
          <p:pic>
            <p:nvPicPr>
              <p:cNvPr id="64" name="Picture 63" descr="Phone.png"/>
              <p:cNvPicPr>
                <a:picLocks noChangeAspect="1"/>
              </p:cNvPicPr>
              <p:nvPr/>
            </p:nvPicPr>
            <p:blipFill>
              <a:blip r:embed="rId6" cstate="print"/>
              <a:stretch>
                <a:fillRect/>
              </a:stretch>
            </p:blipFill>
            <p:spPr>
              <a:xfrm>
                <a:off x="9009343" y="591021"/>
                <a:ext cx="1088252" cy="1088252"/>
              </a:xfrm>
              <a:prstGeom prst="rect">
                <a:avLst/>
              </a:prstGeom>
            </p:spPr>
          </p:pic>
          <p:cxnSp>
            <p:nvCxnSpPr>
              <p:cNvPr id="65" name="Straight Arrow Connector 64"/>
              <p:cNvCxnSpPr/>
              <p:nvPr/>
            </p:nvCxnSpPr>
            <p:spPr>
              <a:xfrm flipH="1">
                <a:off x="8117846" y="1472627"/>
                <a:ext cx="1269820" cy="1438574"/>
              </a:xfrm>
              <a:prstGeom prst="straightConnector1">
                <a:avLst/>
              </a:prstGeom>
              <a:ln w="44450" cap="sq">
                <a:solidFill>
                  <a:srgbClr val="FFFFFF"/>
                </a:solidFill>
                <a:prstDash val="solid"/>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650768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96094E-7 -2.97322E-6 L -0.00255 0.04721 " pathEditMode="relative" rAng="0" ptsTypes="AA">
                                      <p:cBhvr>
                                        <p:cTn id="6" dur="2000" fill="hold"/>
                                        <p:tgtEl>
                                          <p:spTgt spid="13"/>
                                        </p:tgtEl>
                                        <p:attrNameLst>
                                          <p:attrName>ppt_x</p:attrName>
                                          <p:attrName>ppt_y</p:attrName>
                                        </p:attrNameLst>
                                      </p:cBhvr>
                                      <p:rCtr x="-128" y="23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 Integration Stack</a:t>
            </a:r>
            <a:endParaRPr lang="en-GB" dirty="0"/>
          </a:p>
        </p:txBody>
      </p:sp>
      <p:sp>
        <p:nvSpPr>
          <p:cNvPr id="3" name="Freeform 5"/>
          <p:cNvSpPr>
            <a:spLocks noEditPoints="1"/>
          </p:cNvSpPr>
          <p:nvPr/>
        </p:nvSpPr>
        <p:spPr bwMode="black">
          <a:xfrm flipH="1">
            <a:off x="387965" y="1676082"/>
            <a:ext cx="962972" cy="1208116"/>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000000"/>
                  </a:gs>
                  <a:gs pos="10417">
                    <a:srgbClr val="000000"/>
                  </a:gs>
                </a:gsLst>
                <a:lin ang="5400000" scaled="0"/>
              </a:gradFill>
            </a:endParaRPr>
          </a:p>
        </p:txBody>
      </p:sp>
      <p:sp>
        <p:nvSpPr>
          <p:cNvPr id="4" name="Freeform 128"/>
          <p:cNvSpPr>
            <a:spLocks noChangeAspect="1"/>
          </p:cNvSpPr>
          <p:nvPr/>
        </p:nvSpPr>
        <p:spPr bwMode="black">
          <a:xfrm>
            <a:off x="8950907" y="1553670"/>
            <a:ext cx="2964343" cy="133052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000000"/>
                  </a:gs>
                  <a:gs pos="10417">
                    <a:srgbClr val="000000"/>
                  </a:gs>
                </a:gsLst>
                <a:lin ang="5400000" scaled="0"/>
              </a:gradFill>
            </a:endParaRPr>
          </a:p>
        </p:txBody>
      </p:sp>
      <p:cxnSp>
        <p:nvCxnSpPr>
          <p:cNvPr id="6" name="Straight Connector 5"/>
          <p:cNvCxnSpPr/>
          <p:nvPr/>
        </p:nvCxnSpPr>
        <p:spPr>
          <a:xfrm flipH="1">
            <a:off x="4661941" y="2248525"/>
            <a:ext cx="14990" cy="42422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2008682" y="3702570"/>
            <a:ext cx="2338466" cy="23984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Microsoft BizTalk Server 2013</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049869" y="3702570"/>
            <a:ext cx="2338466" cy="23984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Microsoft BizTalk Server 2013</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500105" y="3702570"/>
            <a:ext cx="2338466" cy="23984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Windows Azure BizTalk Services (WABS)</a:t>
            </a:r>
            <a:endParaRPr lang="en-GB"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txBox="1">
            <a:spLocks/>
          </p:cNvSpPr>
          <p:nvPr/>
        </p:nvSpPr>
        <p:spPr>
          <a:xfrm>
            <a:off x="4991724" y="3107464"/>
            <a:ext cx="1156059" cy="75268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sz="4000" dirty="0" err="1" smtClean="0"/>
              <a:t>IaaS</a:t>
            </a:r>
            <a:endParaRPr lang="en-GB" sz="4000" dirty="0"/>
          </a:p>
        </p:txBody>
      </p:sp>
      <p:sp>
        <p:nvSpPr>
          <p:cNvPr id="11" name="Title 1"/>
          <p:cNvSpPr txBox="1">
            <a:spLocks/>
          </p:cNvSpPr>
          <p:nvPr/>
        </p:nvSpPr>
        <p:spPr>
          <a:xfrm>
            <a:off x="8328589" y="3096974"/>
            <a:ext cx="1340749" cy="752684"/>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sz="4000" dirty="0" err="1" smtClean="0"/>
              <a:t>PaaS</a:t>
            </a:r>
            <a:endParaRPr lang="en-GB" sz="4000" dirty="0"/>
          </a:p>
        </p:txBody>
      </p:sp>
    </p:spTree>
    <p:extLst>
      <p:ext uri="{BB962C8B-B14F-4D97-AF65-F5344CB8AC3E}">
        <p14:creationId xmlns:p14="http://schemas.microsoft.com/office/powerpoint/2010/main" val="9331207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90" y="346970"/>
            <a:ext cx="11889564" cy="917575"/>
          </a:xfrm>
        </p:spPr>
        <p:txBody>
          <a:bodyPr/>
          <a:lstStyle/>
          <a:p>
            <a:r>
              <a:rPr lang="en-US" dirty="0" smtClean="0"/>
              <a:t>Light Weight Integration</a:t>
            </a:r>
            <a:endParaRPr lang="en-US" dirty="0"/>
          </a:p>
        </p:txBody>
      </p:sp>
      <p:sp>
        <p:nvSpPr>
          <p:cNvPr id="3" name="Rectangle 2"/>
          <p:cNvSpPr/>
          <p:nvPr/>
        </p:nvSpPr>
        <p:spPr bwMode="auto">
          <a:xfrm>
            <a:off x="769221" y="2749149"/>
            <a:ext cx="2514243" cy="11817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Cloud Application</a:t>
            </a:r>
          </a:p>
        </p:txBody>
      </p:sp>
      <p:cxnSp>
        <p:nvCxnSpPr>
          <p:cNvPr id="60" name="Straight Arrow Connector 59"/>
          <p:cNvCxnSpPr>
            <a:stCxn id="3" idx="3"/>
            <a:endCxn id="32" idx="3"/>
          </p:cNvCxnSpPr>
          <p:nvPr/>
        </p:nvCxnSpPr>
        <p:spPr>
          <a:xfrm>
            <a:off x="3283464" y="3340012"/>
            <a:ext cx="716375" cy="34873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240" y="3215258"/>
            <a:ext cx="836895" cy="560854"/>
          </a:xfrm>
          <a:prstGeom prst="rect">
            <a:avLst/>
          </a:prstGeom>
        </p:spPr>
      </p:pic>
      <p:pic>
        <p:nvPicPr>
          <p:cNvPr id="19" name="Picture 3" descr="\\MAGNUM\Projects\Microsoft\Cloud Power FY12\Design\ICONS_PNG\Document.png"/>
          <p:cNvPicPr>
            <a:picLocks noChangeAspect="1" noChangeArrowheads="1"/>
          </p:cNvPicPr>
          <p:nvPr/>
        </p:nvPicPr>
        <p:blipFill>
          <a:blip r:embed="rId3" cstate="print">
            <a:lum bright="100000"/>
          </a:blip>
          <a:stretch>
            <a:fillRect/>
          </a:stretch>
        </p:blipFill>
        <p:spPr bwMode="auto">
          <a:xfrm>
            <a:off x="871482" y="4252246"/>
            <a:ext cx="422013" cy="421904"/>
          </a:xfrm>
          <a:prstGeom prst="rect">
            <a:avLst/>
          </a:prstGeom>
          <a:noFill/>
        </p:spPr>
      </p:pic>
      <p:sp>
        <p:nvSpPr>
          <p:cNvPr id="21" name="TextBox 20"/>
          <p:cNvSpPr txBox="1"/>
          <p:nvPr/>
        </p:nvSpPr>
        <p:spPr>
          <a:xfrm>
            <a:off x="1088311" y="4204665"/>
            <a:ext cx="2195153"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gradFill>
                  <a:gsLst>
                    <a:gs pos="2917">
                      <a:schemeClr val="tx1"/>
                    </a:gs>
                    <a:gs pos="30000">
                      <a:schemeClr val="tx1"/>
                    </a:gs>
                  </a:gsLst>
                  <a:lin ang="5400000" scaled="0"/>
                </a:gradFill>
                <a:latin typeface="+mj-lt"/>
              </a:rPr>
              <a:t>Registration Message</a:t>
            </a:r>
            <a:endParaRPr lang="en-GB" sz="1600" dirty="0" smtClean="0">
              <a:gradFill>
                <a:gsLst>
                  <a:gs pos="2917">
                    <a:schemeClr val="tx1"/>
                  </a:gs>
                  <a:gs pos="30000">
                    <a:schemeClr val="tx1"/>
                  </a:gs>
                </a:gsLst>
                <a:lin ang="5400000" scaled="0"/>
              </a:gradFill>
              <a:latin typeface="+mj-lt"/>
            </a:endParaRPr>
          </a:p>
        </p:txBody>
      </p:sp>
      <p:pic>
        <p:nvPicPr>
          <p:cNvPr id="22" name="Picture 3" descr="\\MAGNUM\Projects\Microsoft\Cloud Power FY12\Design\ICONS_PNG\Document.png"/>
          <p:cNvPicPr>
            <a:picLocks noChangeAspect="1" noChangeArrowheads="1"/>
          </p:cNvPicPr>
          <p:nvPr/>
        </p:nvPicPr>
        <p:blipFill>
          <a:blip r:embed="rId3" cstate="print">
            <a:lum bright="100000"/>
          </a:blip>
          <a:stretch>
            <a:fillRect/>
          </a:stretch>
        </p:blipFill>
        <p:spPr bwMode="auto">
          <a:xfrm>
            <a:off x="9403320" y="1970313"/>
            <a:ext cx="422013" cy="421904"/>
          </a:xfrm>
          <a:prstGeom prst="rect">
            <a:avLst/>
          </a:prstGeom>
          <a:noFill/>
        </p:spPr>
      </p:pic>
      <p:sp>
        <p:nvSpPr>
          <p:cNvPr id="23" name="TextBox 22"/>
          <p:cNvSpPr txBox="1"/>
          <p:nvPr/>
        </p:nvSpPr>
        <p:spPr>
          <a:xfrm>
            <a:off x="9620149" y="1922732"/>
            <a:ext cx="2195153"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gradFill>
                  <a:gsLst>
                    <a:gs pos="2917">
                      <a:schemeClr val="tx1"/>
                    </a:gs>
                    <a:gs pos="30000">
                      <a:schemeClr val="tx1"/>
                    </a:gs>
                  </a:gsLst>
                  <a:lin ang="5400000" scaled="0"/>
                </a:gradFill>
                <a:latin typeface="+mj-lt"/>
              </a:rPr>
              <a:t>Registration Message</a:t>
            </a:r>
            <a:endParaRPr lang="en-GB" sz="1600" dirty="0" smtClean="0">
              <a:gradFill>
                <a:gsLst>
                  <a:gs pos="2917">
                    <a:schemeClr val="tx1"/>
                  </a:gs>
                  <a:gs pos="30000">
                    <a:schemeClr val="tx1"/>
                  </a:gs>
                </a:gsLst>
                <a:lin ang="5400000" scaled="0"/>
              </a:gradFill>
              <a:latin typeface="+mj-lt"/>
            </a:endParaRPr>
          </a:p>
        </p:txBody>
      </p:sp>
      <p:pic>
        <p:nvPicPr>
          <p:cNvPr id="24" name="Picture 3" descr="\\MAGNUM\Projects\Microsoft\Cloud Power FY12\Design\ICONS_PNG\Document.png"/>
          <p:cNvPicPr>
            <a:picLocks noChangeAspect="1" noChangeArrowheads="1"/>
          </p:cNvPicPr>
          <p:nvPr/>
        </p:nvPicPr>
        <p:blipFill>
          <a:blip r:embed="rId3" cstate="print">
            <a:lum bright="100000"/>
          </a:blip>
          <a:stretch>
            <a:fillRect/>
          </a:stretch>
        </p:blipFill>
        <p:spPr bwMode="auto">
          <a:xfrm>
            <a:off x="9379127" y="5294675"/>
            <a:ext cx="422013" cy="421904"/>
          </a:xfrm>
          <a:prstGeom prst="rect">
            <a:avLst/>
          </a:prstGeom>
          <a:noFill/>
        </p:spPr>
      </p:pic>
      <p:sp>
        <p:nvSpPr>
          <p:cNvPr id="25" name="TextBox 24"/>
          <p:cNvSpPr txBox="1"/>
          <p:nvPr/>
        </p:nvSpPr>
        <p:spPr>
          <a:xfrm>
            <a:off x="9595956" y="5247094"/>
            <a:ext cx="2195153"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gradFill>
                  <a:gsLst>
                    <a:gs pos="2917">
                      <a:schemeClr val="tx1"/>
                    </a:gs>
                    <a:gs pos="30000">
                      <a:schemeClr val="tx1"/>
                    </a:gs>
                  </a:gsLst>
                  <a:lin ang="5400000" scaled="0"/>
                </a:gradFill>
                <a:latin typeface="+mj-lt"/>
              </a:rPr>
              <a:t>Registration Message</a:t>
            </a:r>
            <a:endParaRPr lang="en-GB" sz="1600" dirty="0" smtClean="0">
              <a:gradFill>
                <a:gsLst>
                  <a:gs pos="2917">
                    <a:schemeClr val="tx1"/>
                  </a:gs>
                  <a:gs pos="30000">
                    <a:schemeClr val="tx1"/>
                  </a:gs>
                </a:gsLst>
                <a:lin ang="5400000" scaled="0"/>
              </a:gradFill>
              <a:latin typeface="+mj-lt"/>
            </a:endParaRPr>
          </a:p>
        </p:txBody>
      </p:sp>
      <p:sp>
        <p:nvSpPr>
          <p:cNvPr id="28" name="Rectangle 27"/>
          <p:cNvSpPr/>
          <p:nvPr/>
        </p:nvSpPr>
        <p:spPr bwMode="auto">
          <a:xfrm>
            <a:off x="9776947" y="4931826"/>
            <a:ext cx="1676162" cy="4555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Blob</a:t>
            </a:r>
          </a:p>
        </p:txBody>
      </p:sp>
      <p:sp>
        <p:nvSpPr>
          <p:cNvPr id="29" name="Rectangle 28"/>
          <p:cNvSpPr/>
          <p:nvPr/>
        </p:nvSpPr>
        <p:spPr bwMode="auto">
          <a:xfrm>
            <a:off x="9801140" y="1562068"/>
            <a:ext cx="1676162" cy="4555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1599" dirty="0">
                <a:gradFill>
                  <a:gsLst>
                    <a:gs pos="0">
                      <a:srgbClr val="FFFFFF"/>
                    </a:gs>
                    <a:gs pos="100000">
                      <a:srgbClr val="FFFFFF"/>
                    </a:gs>
                  </a:gsLst>
                  <a:lin ang="5400000" scaled="0"/>
                </a:gradFill>
                <a:ea typeface="Segoe UI" pitchFamily="34" charset="0"/>
                <a:cs typeface="Segoe UI" pitchFamily="34" charset="0"/>
              </a:rPr>
              <a:t>Service Bus</a:t>
            </a:r>
          </a:p>
        </p:txBody>
      </p:sp>
      <p:sp>
        <p:nvSpPr>
          <p:cNvPr id="30" name="Rectangle 29"/>
          <p:cNvSpPr/>
          <p:nvPr/>
        </p:nvSpPr>
        <p:spPr bwMode="auto">
          <a:xfrm>
            <a:off x="6524469" y="4554675"/>
            <a:ext cx="2297114" cy="4049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a:lnSpc>
                <a:spcPct val="90000"/>
              </a:lnSpc>
              <a:spcAft>
                <a:spcPts val="600"/>
              </a:spcAft>
            </a:pPr>
            <a:r>
              <a:rPr lang="en-GB" sz="2000" dirty="0" smtClean="0">
                <a:gradFill>
                  <a:gsLst>
                    <a:gs pos="2917">
                      <a:schemeClr val="tx1"/>
                    </a:gs>
                    <a:gs pos="30000">
                      <a:schemeClr val="tx1"/>
                    </a:gs>
                  </a:gsLst>
                  <a:lin ang="5400000" scaled="0"/>
                </a:gradFill>
              </a:rPr>
              <a:t>Month &lt;&gt; “July”</a:t>
            </a:r>
            <a:endParaRPr lang="en-GB" sz="2000" dirty="0">
              <a:gradFill>
                <a:gsLst>
                  <a:gs pos="2917">
                    <a:schemeClr val="tx1"/>
                  </a:gs>
                  <a:gs pos="30000">
                    <a:schemeClr val="tx1"/>
                  </a:gs>
                </a:gsLst>
                <a:lin ang="5400000" scaled="0"/>
              </a:gradFill>
            </a:endParaRPr>
          </a:p>
        </p:txBody>
      </p:sp>
      <p:sp>
        <p:nvSpPr>
          <p:cNvPr id="31" name="Rectangle 30"/>
          <p:cNvSpPr/>
          <p:nvPr/>
        </p:nvSpPr>
        <p:spPr bwMode="auto">
          <a:xfrm>
            <a:off x="6524469" y="2227654"/>
            <a:ext cx="2071807" cy="52700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a:lnSpc>
                <a:spcPct val="90000"/>
              </a:lnSpc>
              <a:spcAft>
                <a:spcPts val="600"/>
              </a:spcAft>
            </a:pPr>
            <a:r>
              <a:rPr lang="en-GB" sz="2000" dirty="0">
                <a:gradFill>
                  <a:gsLst>
                    <a:gs pos="2917">
                      <a:schemeClr val="tx1"/>
                    </a:gs>
                    <a:gs pos="30000">
                      <a:schemeClr val="tx1"/>
                    </a:gs>
                  </a:gsLst>
                  <a:lin ang="5400000" scaled="0"/>
                </a:gradFill>
              </a:rPr>
              <a:t>Month=‘July’</a:t>
            </a:r>
          </a:p>
        </p:txBody>
      </p:sp>
      <p:sp>
        <p:nvSpPr>
          <p:cNvPr id="32" name="Freeform 128"/>
          <p:cNvSpPr>
            <a:spLocks noChangeAspect="1"/>
          </p:cNvSpPr>
          <p:nvPr/>
        </p:nvSpPr>
        <p:spPr bwMode="black">
          <a:xfrm>
            <a:off x="3832236" y="2921718"/>
            <a:ext cx="1983948" cy="128294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000000"/>
                  </a:gs>
                  <a:gs pos="10417">
                    <a:srgbClr val="000000"/>
                  </a:gs>
                </a:gsLst>
                <a:lin ang="5400000" scaled="0"/>
              </a:gradFill>
            </a:endParaRPr>
          </a:p>
        </p:txBody>
      </p:sp>
      <p:cxnSp>
        <p:nvCxnSpPr>
          <p:cNvPr id="15" name="Elbow Connector 14"/>
          <p:cNvCxnSpPr>
            <a:stCxn id="31" idx="3"/>
            <a:endCxn id="29" idx="1"/>
          </p:cNvCxnSpPr>
          <p:nvPr/>
        </p:nvCxnSpPr>
        <p:spPr>
          <a:xfrm flipV="1">
            <a:off x="8596276" y="1789843"/>
            <a:ext cx="1204864" cy="701316"/>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0" idx="3"/>
            <a:endCxn id="28" idx="1"/>
          </p:cNvCxnSpPr>
          <p:nvPr/>
        </p:nvCxnSpPr>
        <p:spPr>
          <a:xfrm>
            <a:off x="8821583" y="4757128"/>
            <a:ext cx="955364" cy="402473"/>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2" idx="8"/>
            <a:endCxn id="31" idx="1"/>
          </p:cNvCxnSpPr>
          <p:nvPr/>
        </p:nvCxnSpPr>
        <p:spPr>
          <a:xfrm flipV="1">
            <a:off x="5816184" y="2491159"/>
            <a:ext cx="708285" cy="1202153"/>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2" idx="8"/>
            <a:endCxn id="30" idx="1"/>
          </p:cNvCxnSpPr>
          <p:nvPr/>
        </p:nvCxnSpPr>
        <p:spPr>
          <a:xfrm>
            <a:off x="5816184" y="3693312"/>
            <a:ext cx="708285" cy="1063816"/>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4"/>
          <a:stretch>
            <a:fillRect/>
          </a:stretch>
        </p:blipFill>
        <p:spPr>
          <a:xfrm>
            <a:off x="11234623" y="1134160"/>
            <a:ext cx="847340" cy="958971"/>
          </a:xfrm>
          <a:prstGeom prst="rect">
            <a:avLst/>
          </a:prstGeom>
        </p:spPr>
      </p:pic>
      <p:pic>
        <p:nvPicPr>
          <p:cNvPr id="1026" name="Picture 2" descr="https://az213233.vo.msecnd.net/Content/3.6.00298.3.130702-1421/Storage/Stor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1856" y="4071842"/>
            <a:ext cx="1773039" cy="88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32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Windows Azure BizTalk Services</a:t>
            </a:r>
            <a:endParaRPr lang="en-US" sz="4800" dirty="0"/>
          </a:p>
        </p:txBody>
      </p:sp>
      <p:sp>
        <p:nvSpPr>
          <p:cNvPr id="9" name="Rectangle 8"/>
          <p:cNvSpPr/>
          <p:nvPr/>
        </p:nvSpPr>
        <p:spPr bwMode="auto">
          <a:xfrm>
            <a:off x="1319073" y="2784200"/>
            <a:ext cx="2374996" cy="16943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Managed Service</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856097" y="2797566"/>
            <a:ext cx="2374996" cy="169433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Configuration Driven </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930145" y="2797566"/>
            <a:ext cx="2415250" cy="16943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Extensible Platform</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6393121" y="2797566"/>
            <a:ext cx="2374996" cy="1694337"/>
          </a:xfrm>
          <a:prstGeom prst="rect">
            <a:avLst/>
          </a:prstGeom>
          <a:solidFill>
            <a:srgbClr val="CC00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Dedicated Deployment</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4" descr="\\MAGNUM\Projects\Microsoft\Cloud Power FY12\Design\Icons\PNGs\IT_guy.png"/>
          <p:cNvPicPr>
            <a:picLocks noChangeAspect="1" noChangeArrowheads="1"/>
          </p:cNvPicPr>
          <p:nvPr/>
        </p:nvPicPr>
        <p:blipFill>
          <a:blip r:embed="rId3" cstate="print">
            <a:lum bright="100000"/>
          </a:blip>
          <a:stretch>
            <a:fillRect/>
          </a:stretch>
        </p:blipFill>
        <p:spPr bwMode="auto">
          <a:xfrm>
            <a:off x="2728210" y="3487016"/>
            <a:ext cx="965859" cy="965859"/>
          </a:xfrm>
          <a:prstGeom prst="rect">
            <a:avLst/>
          </a:prstGeom>
          <a:noFill/>
        </p:spPr>
      </p:pic>
      <p:pic>
        <p:nvPicPr>
          <p:cNvPr id="16" name="Picture 2" descr="\\MAGNUM\Projects\Microsoft\Cloud Power FY12\Design\ICONS_PNG\Devices.png"/>
          <p:cNvPicPr>
            <a:picLocks noChangeAspect="1" noChangeArrowheads="1"/>
          </p:cNvPicPr>
          <p:nvPr/>
        </p:nvPicPr>
        <p:blipFill>
          <a:blip r:embed="rId4" cstate="print">
            <a:lum bright="100000"/>
          </a:blip>
          <a:srcRect l="50000" r="2000" b="50000"/>
          <a:stretch>
            <a:fillRect/>
          </a:stretch>
        </p:blipFill>
        <p:spPr bwMode="auto">
          <a:xfrm>
            <a:off x="5348522" y="3587369"/>
            <a:ext cx="855521" cy="891168"/>
          </a:xfrm>
          <a:prstGeom prst="rect">
            <a:avLst/>
          </a:prstGeom>
          <a:noFill/>
          <a:ln>
            <a:noFill/>
          </a:ln>
        </p:spPr>
      </p:pic>
      <p:pic>
        <p:nvPicPr>
          <p:cNvPr id="17" name="Picture 9" descr="\\MAGNUM\Projects\Microsoft\Cloud Power FY12\Design\Icons\PNGs\Optimized.png"/>
          <p:cNvPicPr>
            <a:picLocks noChangeAspect="1" noChangeArrowheads="1"/>
          </p:cNvPicPr>
          <p:nvPr/>
        </p:nvPicPr>
        <p:blipFill>
          <a:blip r:embed="rId5" cstate="print">
            <a:lum bright="100000"/>
          </a:blip>
          <a:stretch>
            <a:fillRect/>
          </a:stretch>
        </p:blipFill>
        <p:spPr bwMode="auto">
          <a:xfrm>
            <a:off x="7723518" y="3503370"/>
            <a:ext cx="1144945" cy="1144945"/>
          </a:xfrm>
          <a:prstGeom prst="rect">
            <a:avLst/>
          </a:prstGeom>
          <a:noFill/>
        </p:spPr>
      </p:pic>
      <p:pic>
        <p:nvPicPr>
          <p:cNvPr id="18" name="Picture 2" descr="\\MAGNUM\Projects\Microsoft\Cloud Power FY12\Design\ICONS_PNG\Growth.png"/>
          <p:cNvPicPr>
            <a:picLocks noChangeAspect="1" noChangeArrowheads="1"/>
          </p:cNvPicPr>
          <p:nvPr/>
        </p:nvPicPr>
        <p:blipFill>
          <a:blip r:embed="rId6" cstate="print">
            <a:lum bright="100000"/>
          </a:blip>
          <a:srcRect/>
          <a:stretch>
            <a:fillRect/>
          </a:stretch>
        </p:blipFill>
        <p:spPr bwMode="auto">
          <a:xfrm>
            <a:off x="10292091" y="3487016"/>
            <a:ext cx="1053304" cy="1053304"/>
          </a:xfrm>
          <a:prstGeom prst="rect">
            <a:avLst/>
          </a:prstGeom>
          <a:noFill/>
        </p:spPr>
      </p:pic>
    </p:spTree>
    <p:extLst>
      <p:ext uri="{BB962C8B-B14F-4D97-AF65-F5344CB8AC3E}">
        <p14:creationId xmlns:p14="http://schemas.microsoft.com/office/powerpoint/2010/main" val="172068793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Resource Categorie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source Instance Categorie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Resource Instance Categorie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StorytellingMaxOnPhoneAndTV.UsingTablet" Revision="1" Stencil="StorytellingMaxOnPhoneAndTV" StencilVersion="1.0"/>
</Control>
</file>

<file path=customXml/item10.xml><?xml version="1.0" encoding="utf-8"?>
<Control xmlns="http://schemas.microsoft.com/VisualStudio/2011/storyboarding/control">
  <Id Name="StorytellingCommon.LaptopFullscreen" Revision="1" Stencil="StorytellingCommon" StencilVersion="1.0"/>
</Control>
</file>

<file path=customXml/item11.xml><?xml version="1.0" encoding="utf-8"?>
<Control xmlns="http://schemas.microsoft.com/VisualStudio/2011/storyboarding/control">
  <Id Name="StorytellingCommon.DesktopFullscreen" Revision="1" Stencil="StorytellingCommon" StencilVersion="1.0"/>
</Control>
</file>

<file path=customXml/item12.xml><?xml version="1.0" encoding="utf-8"?>
<Control xmlns="http://schemas.microsoft.com/VisualStudio/2011/storyboarding/control">
  <Id Name="StorytellingCommon.LaptopFullscreen" Revision="1" Stencil="StorytellingCommon" StencilVersion="1.0"/>
</Control>
</file>

<file path=customXml/item13.xml><?xml version="1.0" encoding="utf-8"?>
<Control xmlns="http://schemas.microsoft.com/VisualStudio/2011/storyboarding/control">
  <Id Name="StorytellingMaxOnPhoneAndTV.UsingTablet" Revision="1" Stencil="StorytellingMaxOnPhoneAndTV" StencilVersion="1.0"/>
</Control>
</file>

<file path=customXml/item14.xml><?xml version="1.0" encoding="utf-8"?>
<Control xmlns="http://schemas.microsoft.com/VisualStudio/2011/storyboarding/control">
  <Id Name="StorytellingCommon.LaptopFullscreen" Revision="1" Stencil="StorytellingCommon" StencilVersion="1.0"/>
</Control>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Control xmlns="http://schemas.microsoft.com/VisualStudio/2011/storyboarding/control">
  <Id Name="StorytellingCommon.LaptopFullscreen" Revision="1" Stencil="StorytellingCommon" StencilVersion="1.0"/>
</Control>
</file>

<file path=customXml/item17.xml><?xml version="1.0" encoding="utf-8"?>
<p:properties xmlns:p="http://schemas.microsoft.com/office/2006/metadata/properties" xmlns:xsi="http://www.w3.org/2001/XMLSchema-instance" xmlns:pc="http://schemas.microsoft.com/office/infopath/2007/PartnerControls">
  <documentManagement>
    <Status xmlns="6556411a-fa3b-4530-8f99-75eb84be7c31">Draft</Status>
    <ETA xmlns="6556411a-fa3b-4530-8f99-75eb84be7c31" xsi:nil="true"/>
  </documentManagement>
</p:properties>
</file>

<file path=customXml/item18.xml><?xml version="1.0" encoding="utf-8"?>
<Control xmlns="http://schemas.microsoft.com/VisualStudio/2011/storyboarding/control">
  <Id Name="StorytellingCommon.DesktopFullscreen" Revision="1" Stencil="StorytellingCommon" StencilVersion="1.0"/>
</Control>
</file>

<file path=customXml/item19.xml><?xml version="1.0" encoding="utf-8"?>
<Control xmlns="http://schemas.microsoft.com/VisualStudio/2011/storyboarding/control">
  <Id Name="StorytellingCommon.DesktopFullscreen" Revision="1" Stencil="StorytellingCommon" StencilVersion="1.0"/>
</Control>
</file>

<file path=customXml/item2.xml><?xml version="1.0" encoding="utf-8"?>
<Control xmlns="http://schemas.microsoft.com/VisualStudio/2011/storyboarding/control">
  <Id Name="StorytellingCommon.Mobile" Revision="1" Stencil="StorytellingCommon" StencilVersion="1.0"/>
</Control>
</file>

<file path=customXml/item3.xml><?xml version="1.0" encoding="utf-8"?>
<ct:contentTypeSchema xmlns:ct="http://schemas.microsoft.com/office/2006/metadata/contentType" xmlns:ma="http://schemas.microsoft.com/office/2006/metadata/properties/metaAttributes" ct:_="" ma:_="" ma:contentTypeName="Document" ma:contentTypeID="0x010100DFE4D9500A51D0438ACECCF0505B5908" ma:contentTypeVersion="2" ma:contentTypeDescription="Create a new document." ma:contentTypeScope="" ma:versionID="fe04ab5afe0197e861dd520fe81bceea">
  <xsd:schema xmlns:xsd="http://www.w3.org/2001/XMLSchema" xmlns:xs="http://www.w3.org/2001/XMLSchema" xmlns:p="http://schemas.microsoft.com/office/2006/metadata/properties" xmlns:ns2="6556411a-fa3b-4530-8f99-75eb84be7c31" targetNamespace="http://schemas.microsoft.com/office/2006/metadata/properties" ma:root="true" ma:fieldsID="3c5c067dd4837e04e3b3ad5c457610a2" ns2:_="">
    <xsd:import namespace="6556411a-fa3b-4530-8f99-75eb84be7c31"/>
    <xsd:element name="properties">
      <xsd:complexType>
        <xsd:sequence>
          <xsd:element name="documentManagement">
            <xsd:complexType>
              <xsd:all>
                <xsd:element ref="ns2:Status" minOccurs="0"/>
                <xsd:element ref="ns2:E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6411a-fa3b-4530-8f99-75eb84be7c31" elementFormDefault="qualified">
    <xsd:import namespace="http://schemas.microsoft.com/office/2006/documentManagement/types"/>
    <xsd:import namespace="http://schemas.microsoft.com/office/infopath/2007/PartnerControls"/>
    <xsd:element name="Status" ma:index="8" nillable="true" ma:displayName="Status" ma:default="Draft" ma:description="Threat Model status" ma:format="Dropdown" ma:internalName="Status">
      <xsd:simpleType>
        <xsd:restriction base="dms:Choice">
          <xsd:enumeration value="Draft"/>
          <xsd:enumeration value="In Review"/>
          <xsd:enumeration value="Signed Off"/>
        </xsd:restriction>
      </xsd:simpleType>
    </xsd:element>
    <xsd:element name="ETA" ma:index="9" nillable="true" ma:displayName="ETA" ma:description="ETA for Sign Off" ma:format="DateOnly" ma:internalName="ETA">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ontrol xmlns="http://schemas.microsoft.com/VisualStudio/2011/storyboarding/control">
  <Id Name="StorytellingCommon.LaptopFullscreen" Revision="1" Stencil="StorytellingCommon" StencilVersion="1.0"/>
</Control>
</file>

<file path=customXml/item5.xml><?xml version="1.0" encoding="utf-8"?>
<Control xmlns="http://schemas.microsoft.com/VisualStudio/2011/storyboarding/control">
  <Id Name="StorytellingCommon.LaptopFullscreen" Revision="1" Stencil="StorytellingCommon" StencilVersion="1.0"/>
</Control>
</file>

<file path=customXml/item6.xml><?xml version="1.0" encoding="utf-8"?>
<Control xmlns="http://schemas.microsoft.com/VisualStudio/2011/storyboarding/control">
  <Id Name="StorytellingCommon.LaptopFullscreen" Revision="1" Stencil="StorytellingCommon" StencilVersion="1.0"/>
</Control>
</file>

<file path=customXml/item7.xml><?xml version="1.0" encoding="utf-8"?>
<Control xmlns="http://schemas.microsoft.com/VisualStudio/2011/storyboarding/control">
  <Id Name="StorytellingCommon.DesktopFullscreen" Revision="1" Stencil="StorytellingCommon" StencilVersion="1.0"/>
</Control>
</file>

<file path=customXml/item8.xml><?xml version="1.0" encoding="utf-8"?>
<Control xmlns="http://schemas.microsoft.com/VisualStudio/2011/storyboarding/control">
  <Id Name="StorytellingCommon.Mobile" Revision="1" Stencil="StorytellingCommon" StencilVersion="1.0"/>
</Control>
</file>

<file path=customXml/item9.xml><?xml version="1.0" encoding="utf-8"?>
<Control xmlns="http://schemas.microsoft.com/VisualStudio/2011/storyboarding/control">
  <Id Name="StorytellingCommon.DesktopFullscreen" Revision="1" Stencil="StorytellingCommon" StencilVersion="1.0"/>
</Control>
</file>

<file path=customXml/itemProps1.xml><?xml version="1.0" encoding="utf-8"?>
<ds:datastoreItem xmlns:ds="http://schemas.openxmlformats.org/officeDocument/2006/customXml" ds:itemID="{8D0C176F-4D72-4236-98B5-8D1B78BBD710}">
  <ds:schemaRefs>
    <ds:schemaRef ds:uri="http://schemas.microsoft.com/VisualStudio/2011/storyboarding/control"/>
  </ds:schemaRefs>
</ds:datastoreItem>
</file>

<file path=customXml/itemProps10.xml><?xml version="1.0" encoding="utf-8"?>
<ds:datastoreItem xmlns:ds="http://schemas.openxmlformats.org/officeDocument/2006/customXml" ds:itemID="{82A1746C-06B9-4149-94D2-84ECCE611541}">
  <ds:schemaRefs>
    <ds:schemaRef ds:uri="http://schemas.microsoft.com/VisualStudio/2011/storyboarding/control"/>
  </ds:schemaRefs>
</ds:datastoreItem>
</file>

<file path=customXml/itemProps11.xml><?xml version="1.0" encoding="utf-8"?>
<ds:datastoreItem xmlns:ds="http://schemas.openxmlformats.org/officeDocument/2006/customXml" ds:itemID="{2D585B85-55C1-4C44-8C5E-B53EC00D1258}">
  <ds:schemaRefs>
    <ds:schemaRef ds:uri="http://schemas.microsoft.com/VisualStudio/2011/storyboarding/control"/>
  </ds:schemaRefs>
</ds:datastoreItem>
</file>

<file path=customXml/itemProps12.xml><?xml version="1.0" encoding="utf-8"?>
<ds:datastoreItem xmlns:ds="http://schemas.openxmlformats.org/officeDocument/2006/customXml" ds:itemID="{EE41D626-67EF-4EA3-A976-DFF340AB104F}">
  <ds:schemaRefs>
    <ds:schemaRef ds:uri="http://schemas.microsoft.com/VisualStudio/2011/storyboarding/control"/>
  </ds:schemaRefs>
</ds:datastoreItem>
</file>

<file path=customXml/itemProps13.xml><?xml version="1.0" encoding="utf-8"?>
<ds:datastoreItem xmlns:ds="http://schemas.openxmlformats.org/officeDocument/2006/customXml" ds:itemID="{096E0C60-815B-4A36-8BDF-122AB716D0F4}">
  <ds:schemaRefs>
    <ds:schemaRef ds:uri="http://schemas.microsoft.com/VisualStudio/2011/storyboarding/control"/>
  </ds:schemaRefs>
</ds:datastoreItem>
</file>

<file path=customXml/itemProps14.xml><?xml version="1.0" encoding="utf-8"?>
<ds:datastoreItem xmlns:ds="http://schemas.openxmlformats.org/officeDocument/2006/customXml" ds:itemID="{3EFE4C7B-2D5D-4E39-8A23-3DB83ABCE746}">
  <ds:schemaRefs>
    <ds:schemaRef ds:uri="http://schemas.microsoft.com/VisualStudio/2011/storyboarding/control"/>
  </ds:schemaRefs>
</ds:datastoreItem>
</file>

<file path=customXml/itemProps15.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16.xml><?xml version="1.0" encoding="utf-8"?>
<ds:datastoreItem xmlns:ds="http://schemas.openxmlformats.org/officeDocument/2006/customXml" ds:itemID="{FD8BBCB8-4E34-4C68-90CE-2A52F5513718}">
  <ds:schemaRefs>
    <ds:schemaRef ds:uri="http://schemas.microsoft.com/VisualStudio/2011/storyboarding/control"/>
  </ds:schemaRefs>
</ds:datastoreItem>
</file>

<file path=customXml/itemProps17.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documentManagement/types"/>
    <ds:schemaRef ds:uri="http://purl.org/dc/terms/"/>
    <ds:schemaRef ds:uri="6556411a-fa3b-4530-8f99-75eb84be7c31"/>
  </ds:schemaRefs>
</ds:datastoreItem>
</file>

<file path=customXml/itemProps18.xml><?xml version="1.0" encoding="utf-8"?>
<ds:datastoreItem xmlns:ds="http://schemas.openxmlformats.org/officeDocument/2006/customXml" ds:itemID="{382B70DB-E112-4A07-BD62-1AFC72005418}">
  <ds:schemaRefs>
    <ds:schemaRef ds:uri="http://schemas.microsoft.com/VisualStudio/2011/storyboarding/control"/>
  </ds:schemaRefs>
</ds:datastoreItem>
</file>

<file path=customXml/itemProps19.xml><?xml version="1.0" encoding="utf-8"?>
<ds:datastoreItem xmlns:ds="http://schemas.openxmlformats.org/officeDocument/2006/customXml" ds:itemID="{6C738C91-0C2B-4C32-B782-0D6EA4327548}">
  <ds:schemaRefs>
    <ds:schemaRef ds:uri="http://schemas.microsoft.com/VisualStudio/2011/storyboarding/control"/>
  </ds:schemaRefs>
</ds:datastoreItem>
</file>

<file path=customXml/itemProps2.xml><?xml version="1.0" encoding="utf-8"?>
<ds:datastoreItem xmlns:ds="http://schemas.openxmlformats.org/officeDocument/2006/customXml" ds:itemID="{C5DFD94C-999F-4CA3-B13D-31FE08791AA8}">
  <ds:schemaRefs>
    <ds:schemaRef ds:uri="http://schemas.microsoft.com/VisualStudio/2011/storyboarding/control"/>
  </ds:schemaRefs>
</ds:datastoreItem>
</file>

<file path=customXml/itemProps3.xml><?xml version="1.0" encoding="utf-8"?>
<ds:datastoreItem xmlns:ds="http://schemas.openxmlformats.org/officeDocument/2006/customXml" ds:itemID="{D7E9CD49-7A93-4859-A23A-59ABAE4FA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6411a-fa3b-4530-8f99-75eb84be7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9EF63F5-31CC-49BF-873F-E4DE5897516B}">
  <ds:schemaRefs>
    <ds:schemaRef ds:uri="http://schemas.microsoft.com/VisualStudio/2011/storyboarding/control"/>
  </ds:schemaRefs>
</ds:datastoreItem>
</file>

<file path=customXml/itemProps5.xml><?xml version="1.0" encoding="utf-8"?>
<ds:datastoreItem xmlns:ds="http://schemas.openxmlformats.org/officeDocument/2006/customXml" ds:itemID="{10E9E1BD-794A-4933-9500-63E81FB49A5A}">
  <ds:schemaRefs>
    <ds:schemaRef ds:uri="http://schemas.microsoft.com/VisualStudio/2011/storyboarding/control"/>
  </ds:schemaRefs>
</ds:datastoreItem>
</file>

<file path=customXml/itemProps6.xml><?xml version="1.0" encoding="utf-8"?>
<ds:datastoreItem xmlns:ds="http://schemas.openxmlformats.org/officeDocument/2006/customXml" ds:itemID="{0974B421-52B3-4EAD-83EB-11B6719DD07D}">
  <ds:schemaRefs>
    <ds:schemaRef ds:uri="http://schemas.microsoft.com/VisualStudio/2011/storyboarding/control"/>
  </ds:schemaRefs>
</ds:datastoreItem>
</file>

<file path=customXml/itemProps7.xml><?xml version="1.0" encoding="utf-8"?>
<ds:datastoreItem xmlns:ds="http://schemas.openxmlformats.org/officeDocument/2006/customXml" ds:itemID="{B2F26A7F-8B8B-4301-A520-62329891CFA6}">
  <ds:schemaRefs>
    <ds:schemaRef ds:uri="http://schemas.microsoft.com/VisualStudio/2011/storyboarding/control"/>
  </ds:schemaRefs>
</ds:datastoreItem>
</file>

<file path=customXml/itemProps8.xml><?xml version="1.0" encoding="utf-8"?>
<ds:datastoreItem xmlns:ds="http://schemas.openxmlformats.org/officeDocument/2006/customXml" ds:itemID="{2BF5EF3F-8925-4425-9115-B34F64F7DD41}">
  <ds:schemaRefs>
    <ds:schemaRef ds:uri="http://schemas.microsoft.com/VisualStudio/2011/storyboarding/control"/>
  </ds:schemaRefs>
</ds:datastoreItem>
</file>

<file path=customXml/itemProps9.xml><?xml version="1.0" encoding="utf-8"?>
<ds:datastoreItem xmlns:ds="http://schemas.openxmlformats.org/officeDocument/2006/customXml" ds:itemID="{3347C58B-BCD9-4E6E-B77F-0FB7920AAFD7}">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TechEd_2013_Speaker_PPT_Template (2)</Template>
  <TotalTime>5253</TotalTime>
  <Words>1464</Words>
  <Application>Microsoft Office PowerPoint</Application>
  <PresentationFormat>Custom</PresentationFormat>
  <Paragraphs>224</Paragraphs>
  <Slides>19</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19</vt:i4>
      </vt:variant>
    </vt:vector>
  </HeadingPairs>
  <TitlesOfParts>
    <vt:vector size="35" baseType="lpstr">
      <vt:lpstr>SimSun</vt:lpstr>
      <vt:lpstr>Arial</vt:lpstr>
      <vt:lpstr>Calibri</vt:lpstr>
      <vt:lpstr>Consolas</vt:lpstr>
      <vt:lpstr>Segoe UI</vt:lpstr>
      <vt:lpstr>Segoe UI Light</vt:lpstr>
      <vt:lpstr>Segoe UI Semibold</vt:lpstr>
      <vt:lpstr>Times New Roman</vt:lpstr>
      <vt:lpstr>Webdings</vt:lpstr>
      <vt:lpstr>Wingdings</vt:lpstr>
      <vt:lpstr>Wingdings 2</vt:lpstr>
      <vt:lpstr>Wingdings 3</vt:lpstr>
      <vt:lpstr>TechEd_2013_Template_16x9</vt:lpstr>
      <vt:lpstr>Resource Categories</vt:lpstr>
      <vt:lpstr>Resource Instance Categories</vt:lpstr>
      <vt:lpstr>1_Resource Instance Categories</vt:lpstr>
      <vt:lpstr>PowerPoint Presentation</vt:lpstr>
      <vt:lpstr>Saravana Kumar Founder &amp; CTO – </vt:lpstr>
      <vt:lpstr>What’s the problem?</vt:lpstr>
      <vt:lpstr>How BizTalk Server can Help?</vt:lpstr>
      <vt:lpstr>PowerPoint Presentation</vt:lpstr>
      <vt:lpstr>Bring the Cloud to  your Enterprise:  Integration</vt:lpstr>
      <vt:lpstr>Microsoft Integration Stack</vt:lpstr>
      <vt:lpstr>Light Weight Integration</vt:lpstr>
      <vt:lpstr>Windows Azure BizTalk Services</vt:lpstr>
      <vt:lpstr>Windows Azure BizTalk Services</vt:lpstr>
      <vt:lpstr>Pricing</vt:lpstr>
      <vt:lpstr>BizTalk Service Key concepts</vt:lpstr>
      <vt:lpstr>Bridges in BizTalk Services</vt:lpstr>
      <vt:lpstr>Property</vt:lpstr>
      <vt:lpstr>Transformation</vt:lpstr>
      <vt:lpstr>Routing</vt:lpstr>
      <vt:lpstr>Hybrid Connectivity</vt:lpstr>
      <vt:lpstr>PowerPoint Presentation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WAD-B313: Introduction to Windows Azure BizTalk Services</dc:title>
  <dc:subject>TechEd 2013</dc:subject>
  <dc:creator>Javed Sikander;Ravi  Krishnaswamy</dc:creator>
  <cp:keywords>TechEd 2013</cp:keywords>
  <dc:description>Template by: Jordan Cayabyab, Artitudes Design, Inc.
Formatting by: Kate Kuzel, Silver Fox Productions, Inc.
Audience Type: Internal/External</dc:description>
  <cp:lastModifiedBy>Saravana</cp:lastModifiedBy>
  <cp:revision>97</cp:revision>
  <dcterms:created xsi:type="dcterms:W3CDTF">2013-05-22T05:49:06Z</dcterms:created>
  <dcterms:modified xsi:type="dcterms:W3CDTF">2013-07-16T17:16:30Z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0x010100DFE4D9500A51D0438ACECCF0505B5908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