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19"/>
  </p:notesMasterIdLst>
  <p:sldIdLst>
    <p:sldId id="256" r:id="rId3"/>
    <p:sldId id="340" r:id="rId4"/>
    <p:sldId id="348" r:id="rId5"/>
    <p:sldId id="347" r:id="rId6"/>
    <p:sldId id="341" r:id="rId7"/>
    <p:sldId id="354" r:id="rId8"/>
    <p:sldId id="350" r:id="rId9"/>
    <p:sldId id="351" r:id="rId10"/>
    <p:sldId id="352" r:id="rId11"/>
    <p:sldId id="342" r:id="rId12"/>
    <p:sldId id="349" r:id="rId13"/>
    <p:sldId id="343" r:id="rId14"/>
    <p:sldId id="344" r:id="rId15"/>
    <p:sldId id="346" r:id="rId16"/>
    <p:sldId id="353" r:id="rId17"/>
    <p:sldId id="35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74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01454-BCDE-4A68-AE15-C22D1D2AA69E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AE768-B813-418E-9059-41AF78BE6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29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Queries &amp; traceability</a:t>
            </a:r>
          </a:p>
          <a:p>
            <a:r>
              <a:rPr lang="en-GB" dirty="0"/>
              <a:t>Exception monitoring</a:t>
            </a:r>
          </a:p>
          <a:p>
            <a:r>
              <a:rPr lang="en-GB" dirty="0"/>
              <a:t>Tracking monitoring</a:t>
            </a:r>
          </a:p>
          <a:p>
            <a:r>
              <a:rPr lang="en-GB" dirty="0"/>
              <a:t>Reprocess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AE768-B813-418E-9059-41AF78BE60E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6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Queries &amp; traceability</a:t>
            </a:r>
          </a:p>
          <a:p>
            <a:r>
              <a:rPr lang="en-GB" dirty="0"/>
              <a:t>Exception monitoring</a:t>
            </a:r>
          </a:p>
          <a:p>
            <a:r>
              <a:rPr lang="en-GB" dirty="0"/>
              <a:t>Tracking monitoring</a:t>
            </a:r>
          </a:p>
          <a:p>
            <a:r>
              <a:rPr lang="en-GB" dirty="0"/>
              <a:t>Reprocess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AE768-B813-418E-9059-41AF78BE60E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40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E588EBA-4F1F-42E2-A3DF-DFB6E61BD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4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F1A5-C890-49C3-A377-A3E4318E5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DA8F4-4AFB-4E58-9901-05117F38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1D52-52D9-40D7-AA9A-895B1C1FAF4B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CCE53-43B1-4F59-B211-3A69F922C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9983E-C989-49D0-BE9B-B2EF5F34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55E5-808E-4644-82C6-521FE1F8251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7DD90-BE1E-46F9-8571-E0BCC9111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3322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750C1-200E-4370-A21F-A13DAE3D2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1D52-52D9-40D7-AA9A-895B1C1FAF4B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2FF49-FA91-4B8C-AB33-4134D4C9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BD8C1-5F97-48CE-AA53-741C08DC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55E5-808E-4644-82C6-521FE1F8251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7729B-0CE7-4312-82D4-6567EF17D5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20564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99BA-D550-439B-B8D0-563189C5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C3FEBF-10E4-446E-9C44-F009BD629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CA254-A09F-40C5-BB13-0AF7128AE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FDA1F-B06E-420C-BE2F-DCF2AC54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1D52-52D9-40D7-AA9A-895B1C1FAF4B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D3D2F-B912-42DE-9D79-481A2A99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4DCED-E5F5-4AEA-B82F-B02FF0E5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55E5-808E-4644-82C6-521FE1F8251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98FA34-756C-40A5-927A-848C67D4CE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7290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61D4-BE34-45C0-9AA1-67CBA84C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C2C62-8CA2-46A4-A5C7-18D511E1C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80FA0-A808-48A1-BD29-FC340702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1D52-52D9-40D7-AA9A-895B1C1FAF4B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63C61-E365-4104-BD85-0D19C6E1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4E763-E716-414D-BAE9-D351B460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55E5-808E-4644-82C6-521FE1F825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B7E36-DC88-4B7C-B757-0D76009D5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3079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D2D6D-C881-4A34-9B88-FA083A9D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A07BD-293B-431B-8913-695FB38F9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B1F10-3C4E-4F06-93C6-B4B629AE3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54DB1-ECB6-4A4E-A0B5-E4C6BC62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1D52-52D9-40D7-AA9A-895B1C1FAF4B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71493-4A02-4C55-8735-97A7E90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ECC11-2A8E-48ED-93E0-30CE3220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55E5-808E-4644-82C6-521FE1F8251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09F359-37A1-40A0-95B7-9CC0EA7872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2230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F1A5-C890-49C3-A377-A3E4318E5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DA8F4-4AFB-4E58-9901-05117F38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1D52-52D9-40D7-AA9A-895B1C1FAF4B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CCE53-43B1-4F59-B211-3A69F922C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9983E-C989-49D0-BE9B-B2EF5F34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55E5-808E-4644-82C6-521FE1F8251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7DD90-BE1E-46F9-8571-E0BCC9111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906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750C1-200E-4370-A21F-A13DAE3D2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1D52-52D9-40D7-AA9A-895B1C1FAF4B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2FF49-FA91-4B8C-AB33-4134D4C9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BD8C1-5F97-48CE-AA53-741C08DC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55E5-808E-4644-82C6-521FE1F8251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7729B-0CE7-4312-82D4-6567EF17D5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652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99BA-D550-439B-B8D0-563189C5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C3FEBF-10E4-446E-9C44-F009BD629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CA254-A09F-40C5-BB13-0AF7128AE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FDA1F-B06E-420C-BE2F-DCF2AC54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1D52-52D9-40D7-AA9A-895B1C1FAF4B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D3D2F-B912-42DE-9D79-481A2A99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4DCED-E5F5-4AEA-B82F-B02FF0E5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55E5-808E-4644-82C6-521FE1F8251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98FA34-756C-40A5-927A-848C67D4CE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7098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4243090-6DBF-43FE-985C-D944DABC0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61D4-BE34-45C0-9AA1-67CBA84C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C2C62-8CA2-46A4-A5C7-18D511E1C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80FA0-A808-48A1-BD29-FC340702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1D52-52D9-40D7-AA9A-895B1C1FAF4B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63C61-E365-4104-BD85-0D19C6E1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4E763-E716-414D-BAE9-D351B460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55E5-808E-4644-82C6-521FE1F825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B7E36-DC88-4B7C-B757-0D76009D5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2314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D2D6D-C881-4A34-9B88-FA083A9D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A07BD-293B-431B-8913-695FB38F9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B1F10-3C4E-4F06-93C6-B4B629AE3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54DB1-ECB6-4A4E-A0B5-E4C6BC62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1D52-52D9-40D7-AA9A-895B1C1FAF4B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71493-4A02-4C55-8735-97A7E90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ECC11-2A8E-48ED-93E0-30CE3220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55E5-808E-4644-82C6-521FE1F8251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09F359-37A1-40A0-95B7-9CC0EA7872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8038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4C0BD7-FE69-4DF5-A26F-225D7E2CC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4223E-29F4-4117-855C-675785112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B62DC-AF7C-4A3B-8B34-E88E3477D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11D52-52D9-40D7-AA9A-895B1C1FAF4B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6A340-C330-44BB-ABE9-07B54AF3C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5DB91-429B-4556-BCB6-7BDC0C503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855E5-808E-4644-82C6-521FE1F825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7B4A0-82A4-4760-8B7D-402449F06B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1B77A0A-7116-45FB-8C5F-40652A8FB174}"/>
              </a:ext>
            </a:extLst>
          </p:cNvPr>
          <p:cNvGrpSpPr/>
          <p:nvPr userDrawn="1"/>
        </p:nvGrpSpPr>
        <p:grpSpPr>
          <a:xfrm>
            <a:off x="9775767" y="114738"/>
            <a:ext cx="2287363" cy="597524"/>
            <a:chOff x="3873023" y="1056075"/>
            <a:chExt cx="4651663" cy="18523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9F1EF0-3BA8-4EE1-B85B-F578345E86CD}"/>
                </a:ext>
              </a:extLst>
            </p:cNvPr>
            <p:cNvSpPr txBox="1"/>
            <p:nvPr userDrawn="1"/>
          </p:nvSpPr>
          <p:spPr>
            <a:xfrm>
              <a:off x="4492218" y="1056075"/>
              <a:ext cx="3488741" cy="1049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17921"/>
                  </a:solidFill>
                  <a:effectLst/>
                  <a:uLnTx/>
                  <a:uFillTx/>
                  <a:latin typeface="Poppins" panose="00000500000000000000" pitchFamily="50" charset="0"/>
                  <a:ea typeface="+mn-ea"/>
                  <a:cs typeface="Poppins" panose="00000500000000000000" pitchFamily="50" charset="0"/>
                </a:rPr>
                <a:t>INTEGRATE</a:t>
              </a: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17921"/>
                  </a:solidFill>
                  <a:effectLst/>
                  <a:uLnTx/>
                  <a:uFillTx/>
                  <a:latin typeface="Poppins SemiBold" panose="00000700000000000000" pitchFamily="50" charset="0"/>
                  <a:ea typeface="+mn-ea"/>
                  <a:cs typeface="Poppins SemiBold" panose="00000700000000000000" pitchFamily="50" charset="0"/>
                </a:rPr>
                <a:t> 2019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6F8C8D-ECBB-422B-82B4-C4595B9C94E8}"/>
                </a:ext>
              </a:extLst>
            </p:cNvPr>
            <p:cNvSpPr txBox="1"/>
            <p:nvPr userDrawn="1"/>
          </p:nvSpPr>
          <p:spPr>
            <a:xfrm>
              <a:off x="3873023" y="1858912"/>
              <a:ext cx="2260527" cy="667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374460"/>
                  </a:solidFill>
                  <a:effectLst/>
                  <a:uLnTx/>
                  <a:uFillTx/>
                  <a:latin typeface="Poppins" panose="00000500000000000000" pitchFamily="50" charset="0"/>
                  <a:ea typeface="Lato" panose="020F0502020204030203" pitchFamily="34" charset="0"/>
                  <a:cs typeface="Poppins" panose="00000500000000000000" pitchFamily="50" charset="0"/>
                </a:rPr>
                <a:t>JUNE 3 - 5, 2019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3DA194-89F9-4E94-A5AE-203394965780}"/>
                </a:ext>
              </a:extLst>
            </p:cNvPr>
            <p:cNvSpPr txBox="1"/>
            <p:nvPr userDrawn="1"/>
          </p:nvSpPr>
          <p:spPr>
            <a:xfrm>
              <a:off x="5930761" y="1858912"/>
              <a:ext cx="2593925" cy="1049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74460"/>
                  </a:solidFill>
                  <a:effectLst/>
                  <a:uLnTx/>
                  <a:uFillTx/>
                  <a:latin typeface="Poppins" panose="00000500000000000000" pitchFamily="50" charset="0"/>
                  <a:ea typeface="Lato" panose="020F0502020204030203" pitchFamily="34" charset="0"/>
                  <a:cs typeface="Poppins" panose="00000500000000000000" pitchFamily="50" charset="0"/>
                </a:rPr>
                <a:t>etc.venues</a:t>
              </a:r>
              <a:r>
                <a:rPr kumimoji="0" lang="en-I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374460"/>
                  </a:solidFill>
                  <a:effectLst/>
                  <a:uLnTx/>
                  <a:uFillTx/>
                  <a:latin typeface="Poppins" panose="00000500000000000000" pitchFamily="50" charset="0"/>
                  <a:ea typeface="Lato" panose="020F0502020204030203" pitchFamily="34" charset="0"/>
                  <a:cs typeface="Poppins" panose="00000500000000000000" pitchFamily="50" charset="0"/>
                </a:rPr>
                <a:t>, London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091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50" charset="0"/>
          <a:ea typeface="+mj-ea"/>
          <a:cs typeface="Poppins" panose="000005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4C0BD7-FE69-4DF5-A26F-225D7E2CC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4223E-29F4-4117-855C-675785112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B62DC-AF7C-4A3B-8B34-E88E3477D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11D52-52D9-40D7-AA9A-895B1C1FAF4B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6A340-C330-44BB-ABE9-07B54AF3C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5DB91-429B-4556-BCB6-7BDC0C503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855E5-808E-4644-82C6-521FE1F8251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BF3059-B45C-46AC-AF82-D5547CDA40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70B2B28-6689-4097-8977-1506FF56684E}"/>
              </a:ext>
            </a:extLst>
          </p:cNvPr>
          <p:cNvGrpSpPr/>
          <p:nvPr userDrawn="1"/>
        </p:nvGrpSpPr>
        <p:grpSpPr>
          <a:xfrm>
            <a:off x="9775767" y="114738"/>
            <a:ext cx="2287363" cy="597524"/>
            <a:chOff x="3873023" y="1056075"/>
            <a:chExt cx="4651663" cy="185239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5409AE-775E-41FC-8758-9C3FC93549EE}"/>
                </a:ext>
              </a:extLst>
            </p:cNvPr>
            <p:cNvSpPr txBox="1"/>
            <p:nvPr userDrawn="1"/>
          </p:nvSpPr>
          <p:spPr>
            <a:xfrm>
              <a:off x="4492218" y="1056075"/>
              <a:ext cx="3488741" cy="1049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17921"/>
                  </a:solidFill>
                  <a:effectLst/>
                  <a:uLnTx/>
                  <a:uFillTx/>
                  <a:latin typeface="Poppins" panose="00000500000000000000" pitchFamily="50" charset="0"/>
                  <a:ea typeface="+mn-ea"/>
                  <a:cs typeface="Poppins" panose="00000500000000000000" pitchFamily="50" charset="0"/>
                </a:rPr>
                <a:t>INTEGRATE</a:t>
              </a: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17921"/>
                  </a:solidFill>
                  <a:effectLst/>
                  <a:uLnTx/>
                  <a:uFillTx/>
                  <a:latin typeface="Poppins SemiBold" panose="00000700000000000000" pitchFamily="50" charset="0"/>
                  <a:ea typeface="+mn-ea"/>
                  <a:cs typeface="Poppins SemiBold" panose="00000700000000000000" pitchFamily="50" charset="0"/>
                </a:rPr>
                <a:t> 2019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AD3B84-4AF8-4CC5-8461-46052375CD12}"/>
                </a:ext>
              </a:extLst>
            </p:cNvPr>
            <p:cNvSpPr txBox="1"/>
            <p:nvPr userDrawn="1"/>
          </p:nvSpPr>
          <p:spPr>
            <a:xfrm>
              <a:off x="3873023" y="1858912"/>
              <a:ext cx="2260527" cy="667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374460"/>
                  </a:solidFill>
                  <a:effectLst/>
                  <a:uLnTx/>
                  <a:uFillTx/>
                  <a:latin typeface="Poppins" panose="00000500000000000000" pitchFamily="50" charset="0"/>
                  <a:ea typeface="Lato" panose="020F0502020204030203" pitchFamily="34" charset="0"/>
                  <a:cs typeface="Poppins" panose="00000500000000000000" pitchFamily="50" charset="0"/>
                </a:rPr>
                <a:t>JUNE 3 - 5, 2019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64528E-BDFB-4B55-AAC6-A7808F31F572}"/>
                </a:ext>
              </a:extLst>
            </p:cNvPr>
            <p:cNvSpPr txBox="1"/>
            <p:nvPr userDrawn="1"/>
          </p:nvSpPr>
          <p:spPr>
            <a:xfrm>
              <a:off x="5930761" y="1858912"/>
              <a:ext cx="2593925" cy="1049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74460"/>
                  </a:solidFill>
                  <a:effectLst/>
                  <a:uLnTx/>
                  <a:uFillTx/>
                  <a:latin typeface="Poppins" panose="00000500000000000000" pitchFamily="50" charset="0"/>
                  <a:ea typeface="Lato" panose="020F0502020204030203" pitchFamily="34" charset="0"/>
                  <a:cs typeface="Poppins" panose="00000500000000000000" pitchFamily="50" charset="0"/>
                </a:rPr>
                <a:t>etc.venues</a:t>
              </a:r>
              <a:r>
                <a:rPr kumimoji="0" lang="en-I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374460"/>
                  </a:solidFill>
                  <a:effectLst/>
                  <a:uLnTx/>
                  <a:uFillTx/>
                  <a:latin typeface="Poppins" panose="00000500000000000000" pitchFamily="50" charset="0"/>
                  <a:ea typeface="Lato" panose="020F0502020204030203" pitchFamily="34" charset="0"/>
                  <a:cs typeface="Poppins" panose="00000500000000000000" pitchFamily="50" charset="0"/>
                </a:rPr>
                <a:t>, London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28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50" charset="0"/>
          <a:ea typeface="+mj-ea"/>
          <a:cs typeface="Poppins" panose="000005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rverless360.com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5429AB7-5D65-48B8-AB90-03C398D164C4}"/>
              </a:ext>
            </a:extLst>
          </p:cNvPr>
          <p:cNvGrpSpPr/>
          <p:nvPr/>
        </p:nvGrpSpPr>
        <p:grpSpPr>
          <a:xfrm>
            <a:off x="2853695" y="3194845"/>
            <a:ext cx="6321305" cy="2339182"/>
            <a:chOff x="3917475" y="3393700"/>
            <a:chExt cx="7648778" cy="23391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DACC7A6-E3D2-4C53-BC96-278D7CBA260F}"/>
                </a:ext>
              </a:extLst>
            </p:cNvPr>
            <p:cNvSpPr txBox="1"/>
            <p:nvPr/>
          </p:nvSpPr>
          <p:spPr>
            <a:xfrm>
              <a:off x="3917476" y="3393700"/>
              <a:ext cx="76487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IN" sz="3600" b="1" dirty="0">
                  <a:solidFill>
                    <a:schemeClr val="bg1"/>
                  </a:solidFill>
                  <a:latin typeface="Poppins SemiBold" panose="00000700000000000000" pitchFamily="50" charset="0"/>
                  <a:ea typeface="Lato" panose="020F0502020204030203" pitchFamily="34" charset="0"/>
                  <a:cs typeface="Poppins SemiBold" panose="00000700000000000000" pitchFamily="50" charset="0"/>
                </a:rPr>
                <a:t>Saravana Kumar</a:t>
              </a:r>
            </a:p>
            <a:p>
              <a:pPr lvl="0" algn="r">
                <a:defRPr/>
              </a:pPr>
              <a:endParaRPr lang="en-IN" sz="3600" b="1" dirty="0">
                <a:solidFill>
                  <a:schemeClr val="bg1"/>
                </a:solidFill>
                <a:latin typeface="Poppins SemiBold" panose="00000700000000000000" pitchFamily="50" charset="0"/>
                <a:ea typeface="Lato" panose="020F0502020204030203" pitchFamily="34" charset="0"/>
                <a:cs typeface="Poppins SemiBold" panose="00000700000000000000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D83952-2B07-4751-8C52-7CE4D348AD41}"/>
                </a:ext>
              </a:extLst>
            </p:cNvPr>
            <p:cNvSpPr txBox="1"/>
            <p:nvPr/>
          </p:nvSpPr>
          <p:spPr>
            <a:xfrm>
              <a:off x="3917477" y="3998663"/>
              <a:ext cx="76487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en-IN" dirty="0">
                  <a:solidFill>
                    <a:schemeClr val="bg1"/>
                  </a:solidFill>
                  <a:latin typeface="Karla" pitchFamily="2" charset="0"/>
                  <a:ea typeface="Karla" pitchFamily="2" charset="0"/>
                  <a:cs typeface="Lato" panose="020F0502020204030203" pitchFamily="34" charset="0"/>
                </a:rPr>
                <a:t>Founder – Serverless360 / Microsoft MVP - Azure</a:t>
              </a:r>
            </a:p>
            <a:p>
              <a:pPr lvl="0" algn="r"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rla" pitchFamily="2" charset="0"/>
                <a:ea typeface="Karla" pitchFamily="2" charset="0"/>
                <a:cs typeface="Lato" panose="020F0502020204030203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C60A6E-B8DF-45B6-BE25-092EF651AEA4}"/>
                </a:ext>
              </a:extLst>
            </p:cNvPr>
            <p:cNvSpPr txBox="1"/>
            <p:nvPr/>
          </p:nvSpPr>
          <p:spPr>
            <a:xfrm>
              <a:off x="3917475" y="4347887"/>
              <a:ext cx="764877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800" b="1" dirty="0">
                  <a:solidFill>
                    <a:schemeClr val="bg1"/>
                  </a:solidFill>
                  <a:latin typeface="Karla" pitchFamily="2" charset="0"/>
                  <a:ea typeface="Karla" pitchFamily="2" charset="0"/>
                  <a:cs typeface="Lato" panose="020F0502020204030203" pitchFamily="34" charset="0"/>
                </a:rPr>
                <a:t>Your Azure Serverless Applications Management and Monitoring simplified using Serverless360</a:t>
              </a:r>
              <a:endParaRPr lang="en-IN" sz="2800" b="1" dirty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Lato" panose="020F0502020204030203" pitchFamily="34" charset="0"/>
              </a:endParaRPr>
            </a:p>
          </p:txBody>
        </p:sp>
      </p:grpSp>
      <p:pic>
        <p:nvPicPr>
          <p:cNvPr id="7" name="Picture 6" descr="https://www.biztalk360.com/integrate-2017/images/SaravanaKumar.jpg">
            <a:extLst>
              <a:ext uri="{FF2B5EF4-FFF2-40B4-BE49-F238E27FC236}">
                <a16:creationId xmlns:a16="http://schemas.microsoft.com/office/drawing/2014/main" id="{C2C89B38-3660-41E8-A676-ABDC2880E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21" y="3194845"/>
            <a:ext cx="1291722" cy="129172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91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38A7ED-3C62-4A0E-9964-39548CCA08DD}"/>
              </a:ext>
            </a:extLst>
          </p:cNvPr>
          <p:cNvSpPr txBox="1"/>
          <p:nvPr/>
        </p:nvSpPr>
        <p:spPr>
          <a:xfrm>
            <a:off x="557401" y="2551238"/>
            <a:ext cx="11422078" cy="297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1 </a:t>
            </a:r>
            <a:r>
              <a:rPr lang="en-GB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Composite Applications &amp; Hierarchical Grouping</a:t>
            </a:r>
          </a:p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2 </a:t>
            </a:r>
            <a:r>
              <a:rPr lang="en-GB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Service Map to understand the architecture</a:t>
            </a:r>
          </a:p>
          <a:p>
            <a:pPr lvl="0">
              <a:lnSpc>
                <a:spcPct val="150000"/>
              </a:lnSpc>
            </a:pPr>
            <a:r>
              <a:rPr lang="en-GB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3 </a:t>
            </a:r>
            <a:r>
              <a:rPr lang="en-GB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Security &amp; Monitoring under the context of application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1DF83E-9360-48B2-A98B-26AE7043473B}"/>
              </a:ext>
            </a:extLst>
          </p:cNvPr>
          <p:cNvSpPr txBox="1"/>
          <p:nvPr/>
        </p:nvSpPr>
        <p:spPr>
          <a:xfrm>
            <a:off x="431532" y="713064"/>
            <a:ext cx="968726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>
                <a:solidFill>
                  <a:prstClr val="black"/>
                </a:solidFill>
                <a:latin typeface="Arial Black" panose="020B0A04020102020204" pitchFamily="34" charset="0"/>
              </a:rPr>
              <a:t>1. Management of your Serverless Apps</a:t>
            </a:r>
          </a:p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AD0BD3-0813-4BC9-90A0-57040C45B43E}"/>
              </a:ext>
            </a:extLst>
          </p:cNvPr>
          <p:cNvCxnSpPr/>
          <p:nvPr/>
        </p:nvCxnSpPr>
        <p:spPr>
          <a:xfrm>
            <a:off x="557401" y="1398325"/>
            <a:ext cx="2068945" cy="0"/>
          </a:xfrm>
          <a:prstGeom prst="line">
            <a:avLst/>
          </a:prstGeom>
          <a:ln w="69850" cmpd="sng">
            <a:solidFill>
              <a:srgbClr val="3EC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3BBFF2B-FDFB-4424-AEEF-F3BB0C310D7A}"/>
              </a:ext>
            </a:extLst>
          </p:cNvPr>
          <p:cNvSpPr txBox="1"/>
          <p:nvPr/>
        </p:nvSpPr>
        <p:spPr>
          <a:xfrm>
            <a:off x="431532" y="1935685"/>
            <a:ext cx="303153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>
                <a:solidFill>
                  <a:srgbClr val="00B050"/>
                </a:solidFill>
                <a:latin typeface="Arial Black" panose="020B0A04020102020204" pitchFamily="34" charset="0"/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2568210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38A7ED-3C62-4A0E-9964-39548CCA08DD}"/>
              </a:ext>
            </a:extLst>
          </p:cNvPr>
          <p:cNvSpPr txBox="1"/>
          <p:nvPr/>
        </p:nvSpPr>
        <p:spPr>
          <a:xfrm>
            <a:off x="1920348" y="2771725"/>
            <a:ext cx="7392328" cy="149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Serverless360 is your replacement for </a:t>
            </a:r>
            <a:r>
              <a:rPr lang="en-GB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Azure Portal</a:t>
            </a:r>
            <a:r>
              <a:rPr lang="en-GB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02059C-5442-405B-BEF6-5D1D05987632}"/>
              </a:ext>
            </a:extLst>
          </p:cNvPr>
          <p:cNvSpPr txBox="1"/>
          <p:nvPr/>
        </p:nvSpPr>
        <p:spPr>
          <a:xfrm>
            <a:off x="1920348" y="4332303"/>
            <a:ext cx="5842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(to improve your day to day operations work)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357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38A7ED-3C62-4A0E-9964-39548CCA08DD}"/>
              </a:ext>
            </a:extLst>
          </p:cNvPr>
          <p:cNvSpPr txBox="1"/>
          <p:nvPr/>
        </p:nvSpPr>
        <p:spPr>
          <a:xfrm>
            <a:off x="473319" y="1841790"/>
            <a:ext cx="11422078" cy="4447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1 </a:t>
            </a:r>
            <a:r>
              <a:rPr lang="en-GB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Templated entity creation</a:t>
            </a:r>
          </a:p>
          <a:p>
            <a:pPr lvl="0">
              <a:lnSpc>
                <a:spcPct val="150000"/>
              </a:lnSpc>
            </a:pPr>
            <a:r>
              <a:rPr lang="en-GB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2 </a:t>
            </a:r>
            <a:r>
              <a:rPr lang="en-GB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Auto process left over messages</a:t>
            </a:r>
          </a:p>
          <a:p>
            <a:pPr lvl="0">
              <a:lnSpc>
                <a:spcPct val="150000"/>
              </a:lnSpc>
            </a:pPr>
            <a:r>
              <a:rPr lang="en-GB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3 </a:t>
            </a:r>
            <a:r>
              <a:rPr lang="en-GB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Auto process dead letter messages</a:t>
            </a:r>
          </a:p>
          <a:p>
            <a:pPr lvl="0">
              <a:lnSpc>
                <a:spcPct val="150000"/>
              </a:lnSpc>
            </a:pPr>
            <a:r>
              <a:rPr lang="en-GB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4 </a:t>
            </a:r>
            <a:r>
              <a:rPr lang="en-GB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Remove storage blobs on condition</a:t>
            </a:r>
          </a:p>
          <a:p>
            <a:pPr lvl="0">
              <a:lnSpc>
                <a:spcPct val="150000"/>
              </a:lnSpc>
            </a:pPr>
            <a:r>
              <a:rPr lang="en-GB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5 </a:t>
            </a:r>
            <a:r>
              <a:rPr lang="en-GB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Replicate QA to Production</a:t>
            </a:r>
          </a:p>
          <a:p>
            <a:pPr lvl="0">
              <a:lnSpc>
                <a:spcPct val="150000"/>
              </a:lnSpc>
            </a:pPr>
            <a:r>
              <a:rPr lang="en-GB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6 </a:t>
            </a:r>
            <a:r>
              <a:rPr lang="en-GB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Detect &amp; Auto correct entity states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1DF83E-9360-48B2-A98B-26AE7043473B}"/>
              </a:ext>
            </a:extLst>
          </p:cNvPr>
          <p:cNvSpPr txBox="1"/>
          <p:nvPr/>
        </p:nvSpPr>
        <p:spPr>
          <a:xfrm>
            <a:off x="431532" y="713064"/>
            <a:ext cx="1161010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>
                <a:solidFill>
                  <a:prstClr val="black"/>
                </a:solidFill>
                <a:latin typeface="Arial Black" panose="020B0A04020102020204" pitchFamily="34" charset="0"/>
              </a:rPr>
              <a:t>2. DevOps Improvements (Automate Everything)</a:t>
            </a:r>
          </a:p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AD0BD3-0813-4BC9-90A0-57040C45B43E}"/>
              </a:ext>
            </a:extLst>
          </p:cNvPr>
          <p:cNvCxnSpPr/>
          <p:nvPr/>
        </p:nvCxnSpPr>
        <p:spPr>
          <a:xfrm>
            <a:off x="557401" y="1398325"/>
            <a:ext cx="2068945" cy="0"/>
          </a:xfrm>
          <a:prstGeom prst="line">
            <a:avLst/>
          </a:prstGeom>
          <a:ln w="69850" cmpd="sng">
            <a:solidFill>
              <a:srgbClr val="3EC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00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38A7ED-3C62-4A0E-9964-39548CCA08DD}"/>
              </a:ext>
            </a:extLst>
          </p:cNvPr>
          <p:cNvSpPr txBox="1"/>
          <p:nvPr/>
        </p:nvSpPr>
        <p:spPr>
          <a:xfrm>
            <a:off x="1797269" y="2850783"/>
            <a:ext cx="8944303" cy="149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Where is my Message? </a:t>
            </a:r>
          </a:p>
          <a:p>
            <a:pPr lvl="0">
              <a:lnSpc>
                <a:spcPct val="150000"/>
              </a:lnSpc>
            </a:pPr>
            <a:r>
              <a:rPr lang="en-GB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(Driver Validation, PO, Booking Status)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1DF83E-9360-48B2-A98B-26AE7043473B}"/>
              </a:ext>
            </a:extLst>
          </p:cNvPr>
          <p:cNvSpPr txBox="1"/>
          <p:nvPr/>
        </p:nvSpPr>
        <p:spPr>
          <a:xfrm>
            <a:off x="431532" y="713064"/>
            <a:ext cx="713317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>
                <a:solidFill>
                  <a:prstClr val="black"/>
                </a:solidFill>
                <a:latin typeface="Arial Black" panose="020B0A04020102020204" pitchFamily="34" charset="0"/>
              </a:rPr>
              <a:t>3. BAM (End-to-End Tracking)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AD0BD3-0813-4BC9-90A0-57040C45B43E}"/>
              </a:ext>
            </a:extLst>
          </p:cNvPr>
          <p:cNvCxnSpPr/>
          <p:nvPr/>
        </p:nvCxnSpPr>
        <p:spPr>
          <a:xfrm>
            <a:off x="557401" y="1398325"/>
            <a:ext cx="2068945" cy="0"/>
          </a:xfrm>
          <a:prstGeom prst="line">
            <a:avLst/>
          </a:prstGeom>
          <a:ln w="69850" cmpd="sng">
            <a:solidFill>
              <a:srgbClr val="3EC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241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38A7ED-3C62-4A0E-9964-39548CCA08DD}"/>
              </a:ext>
            </a:extLst>
          </p:cNvPr>
          <p:cNvSpPr txBox="1"/>
          <p:nvPr/>
        </p:nvSpPr>
        <p:spPr>
          <a:xfrm>
            <a:off x="473319" y="1841790"/>
            <a:ext cx="11422078" cy="4447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1 </a:t>
            </a:r>
            <a:r>
              <a:rPr lang="en-GB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Ensure 15k client devices are active (using Data Monitoring)</a:t>
            </a:r>
            <a:endParaRPr lang="en-GB" sz="32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2 </a:t>
            </a:r>
            <a:r>
              <a:rPr lang="en-GB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Monitoring solutions specific to different teams (composite application + monitoring)</a:t>
            </a:r>
          </a:p>
          <a:p>
            <a:pPr lvl="0">
              <a:lnSpc>
                <a:spcPct val="150000"/>
              </a:lnSpc>
            </a:pPr>
            <a:r>
              <a:rPr lang="en-GB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3 </a:t>
            </a:r>
            <a:r>
              <a:rPr lang="en-GB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Auto Reschedule Doctors appointments (using dead letter processing)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1DF83E-9360-48B2-A98B-26AE7043473B}"/>
              </a:ext>
            </a:extLst>
          </p:cNvPr>
          <p:cNvSpPr txBox="1"/>
          <p:nvPr/>
        </p:nvSpPr>
        <p:spPr>
          <a:xfrm>
            <a:off x="431532" y="713064"/>
            <a:ext cx="569412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>
                <a:solidFill>
                  <a:prstClr val="black"/>
                </a:solidFill>
                <a:latin typeface="Arial Black" panose="020B0A04020102020204" pitchFamily="34" charset="0"/>
              </a:rPr>
              <a:t>4. Customer Scenario’s</a:t>
            </a:r>
          </a:p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AD0BD3-0813-4BC9-90A0-57040C45B43E}"/>
              </a:ext>
            </a:extLst>
          </p:cNvPr>
          <p:cNvCxnSpPr/>
          <p:nvPr/>
        </p:nvCxnSpPr>
        <p:spPr>
          <a:xfrm>
            <a:off x="557401" y="1398325"/>
            <a:ext cx="2068945" cy="0"/>
          </a:xfrm>
          <a:prstGeom prst="line">
            <a:avLst/>
          </a:prstGeom>
          <a:ln w="69850" cmpd="sng">
            <a:solidFill>
              <a:srgbClr val="3EC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394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1DF83E-9360-48B2-A98B-26AE7043473B}"/>
              </a:ext>
            </a:extLst>
          </p:cNvPr>
          <p:cNvSpPr txBox="1"/>
          <p:nvPr/>
        </p:nvSpPr>
        <p:spPr>
          <a:xfrm>
            <a:off x="431532" y="713064"/>
            <a:ext cx="333296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>
                <a:solidFill>
                  <a:prstClr val="black"/>
                </a:solidFill>
                <a:latin typeface="Arial Black" panose="020B0A04020102020204" pitchFamily="34" charset="0"/>
              </a:rPr>
              <a:t>Book a Demo</a:t>
            </a:r>
          </a:p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AD0BD3-0813-4BC9-90A0-57040C45B43E}"/>
              </a:ext>
            </a:extLst>
          </p:cNvPr>
          <p:cNvCxnSpPr/>
          <p:nvPr/>
        </p:nvCxnSpPr>
        <p:spPr>
          <a:xfrm>
            <a:off x="557401" y="1398325"/>
            <a:ext cx="2068945" cy="0"/>
          </a:xfrm>
          <a:prstGeom prst="line">
            <a:avLst/>
          </a:prstGeom>
          <a:ln w="69850" cmpd="sng">
            <a:solidFill>
              <a:srgbClr val="3EC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52B894-9ADB-4310-AA9D-EEE66F723B5F}"/>
              </a:ext>
            </a:extLst>
          </p:cNvPr>
          <p:cNvSpPr txBox="1"/>
          <p:nvPr/>
        </p:nvSpPr>
        <p:spPr>
          <a:xfrm>
            <a:off x="936171" y="2886819"/>
            <a:ext cx="8550729" cy="2231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3200" b="1" dirty="0">
                <a:solidFill>
                  <a:srgbClr val="0070C0"/>
                </a:solidFill>
                <a:latin typeface="Arial Black" panose="020B0A04020102020204" pitchFamily="34" charset="0"/>
                <a:hlinkClick r:id="rId2"/>
              </a:rPr>
              <a:t>https://www.serverless360.com</a:t>
            </a:r>
            <a:endParaRPr lang="en-GB" sz="32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3200" b="1" dirty="0">
                <a:latin typeface="Arial Black" panose="020B0A04020102020204" pitchFamily="34" charset="0"/>
              </a:rPr>
              <a:t>Or</a:t>
            </a:r>
            <a:r>
              <a:rPr lang="en-GB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GB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Come and see us in the Exhibit area</a:t>
            </a:r>
            <a:endParaRPr lang="en-GB" sz="32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284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1DF83E-9360-48B2-A98B-26AE7043473B}"/>
              </a:ext>
            </a:extLst>
          </p:cNvPr>
          <p:cNvSpPr txBox="1"/>
          <p:nvPr/>
        </p:nvSpPr>
        <p:spPr>
          <a:xfrm>
            <a:off x="3201945" y="2939192"/>
            <a:ext cx="47174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prstClr val="black"/>
                </a:solidFill>
                <a:latin typeface="Arial Black" panose="020B0A04020102020204" pitchFamily="34" charset="0"/>
              </a:rPr>
              <a:t>Q &amp; A</a:t>
            </a:r>
          </a:p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AD0BD3-0813-4BC9-90A0-57040C45B43E}"/>
              </a:ext>
            </a:extLst>
          </p:cNvPr>
          <p:cNvCxnSpPr/>
          <p:nvPr/>
        </p:nvCxnSpPr>
        <p:spPr>
          <a:xfrm>
            <a:off x="3480215" y="4506195"/>
            <a:ext cx="2068945" cy="0"/>
          </a:xfrm>
          <a:prstGeom prst="line">
            <a:avLst/>
          </a:prstGeom>
          <a:ln w="69850" cmpd="sng">
            <a:solidFill>
              <a:srgbClr val="3EC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66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38A7ED-3C62-4A0E-9964-39548CCA08DD}"/>
              </a:ext>
            </a:extLst>
          </p:cNvPr>
          <p:cNvSpPr txBox="1"/>
          <p:nvPr/>
        </p:nvSpPr>
        <p:spPr>
          <a:xfrm>
            <a:off x="550437" y="1863668"/>
            <a:ext cx="11590338" cy="3150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3400" b="1" dirty="0">
                <a:solidFill>
                  <a:srgbClr val="0070C0"/>
                </a:solidFill>
                <a:latin typeface="Arial Black" panose="020B0A04020102020204" pitchFamily="34" charset="0"/>
              </a:rPr>
              <a:t>1 </a:t>
            </a:r>
            <a:r>
              <a:rPr lang="en-GB" sz="3400" b="1" dirty="0">
                <a:solidFill>
                  <a:prstClr val="black"/>
                </a:solidFill>
                <a:latin typeface="Arial Black" panose="020B0A04020102020204" pitchFamily="34" charset="0"/>
              </a:rPr>
              <a:t>Management of your </a:t>
            </a:r>
            <a:r>
              <a:rPr lang="en-GB" sz="3400" b="1" dirty="0">
                <a:solidFill>
                  <a:srgbClr val="00B050"/>
                </a:solidFill>
                <a:latin typeface="Arial Black" panose="020B0A04020102020204" pitchFamily="34" charset="0"/>
              </a:rPr>
              <a:t>Serverless</a:t>
            </a:r>
            <a:r>
              <a:rPr lang="en-GB" sz="3400" b="1" dirty="0">
                <a:solidFill>
                  <a:prstClr val="black"/>
                </a:solidFill>
                <a:latin typeface="Arial Black" panose="020B0A04020102020204" pitchFamily="34" charset="0"/>
              </a:rPr>
              <a:t> Apps</a:t>
            </a:r>
          </a:p>
          <a:p>
            <a:pPr lvl="0">
              <a:lnSpc>
                <a:spcPct val="150000"/>
              </a:lnSpc>
            </a:pPr>
            <a:r>
              <a:rPr lang="en-GB" sz="3400" b="1" dirty="0">
                <a:solidFill>
                  <a:srgbClr val="0070C0"/>
                </a:solidFill>
                <a:latin typeface="Arial Black" panose="020B0A04020102020204" pitchFamily="34" charset="0"/>
              </a:rPr>
              <a:t>2 </a:t>
            </a:r>
            <a:r>
              <a:rPr lang="en-GB" sz="3400" b="1" dirty="0">
                <a:solidFill>
                  <a:prstClr val="black"/>
                </a:solidFill>
                <a:latin typeface="Arial Black" panose="020B0A04020102020204" pitchFamily="34" charset="0"/>
              </a:rPr>
              <a:t>Improving DevOps for your </a:t>
            </a:r>
            <a:r>
              <a:rPr lang="en-GB" sz="3400" b="1" dirty="0">
                <a:solidFill>
                  <a:srgbClr val="00B050"/>
                </a:solidFill>
                <a:latin typeface="Arial Black" panose="020B0A04020102020204" pitchFamily="34" charset="0"/>
              </a:rPr>
              <a:t>Serverless</a:t>
            </a:r>
            <a:r>
              <a:rPr lang="en-GB" sz="3400" b="1" dirty="0">
                <a:solidFill>
                  <a:prstClr val="black"/>
                </a:solidFill>
                <a:latin typeface="Arial Black" panose="020B0A04020102020204" pitchFamily="34" charset="0"/>
              </a:rPr>
              <a:t> Apps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lvl="0">
              <a:lnSpc>
                <a:spcPct val="150000"/>
              </a:lnSpc>
            </a:pPr>
            <a:r>
              <a:rPr lang="en-GB" sz="3400" b="1" dirty="0">
                <a:solidFill>
                  <a:srgbClr val="0070C0"/>
                </a:solidFill>
                <a:latin typeface="Arial Black" panose="020B0A04020102020204" pitchFamily="34" charset="0"/>
              </a:rPr>
              <a:t>3 </a:t>
            </a:r>
            <a:r>
              <a:rPr lang="en-GB" sz="3400" b="1" dirty="0">
                <a:solidFill>
                  <a:prstClr val="black"/>
                </a:solidFill>
                <a:latin typeface="Arial Black" panose="020B0A04020102020204" pitchFamily="34" charset="0"/>
              </a:rPr>
              <a:t>End-to-End tracking for your </a:t>
            </a:r>
            <a:r>
              <a:rPr lang="en-GB" sz="3400" b="1" dirty="0">
                <a:solidFill>
                  <a:srgbClr val="00B050"/>
                </a:solidFill>
                <a:latin typeface="Arial Black" panose="020B0A04020102020204" pitchFamily="34" charset="0"/>
              </a:rPr>
              <a:t>Serverless</a:t>
            </a:r>
            <a:r>
              <a:rPr lang="en-GB" sz="3400" b="1" dirty="0">
                <a:solidFill>
                  <a:prstClr val="black"/>
                </a:solidFill>
                <a:latin typeface="Arial Black" panose="020B0A04020102020204" pitchFamily="34" charset="0"/>
              </a:rPr>
              <a:t> Apps</a:t>
            </a:r>
            <a:endParaRPr lang="en-GB" sz="3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 </a:t>
            </a:r>
            <a:r>
              <a:rPr lang="en-GB" sz="3400" b="1" dirty="0">
                <a:solidFill>
                  <a:prstClr val="black"/>
                </a:solidFill>
                <a:latin typeface="Arial Black" panose="020B0A04020102020204" pitchFamily="34" charset="0"/>
              </a:rPr>
              <a:t>Customer Scenarios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460ED1-A0D8-43EB-A51D-491FC14BF4CC}"/>
              </a:ext>
            </a:extLst>
          </p:cNvPr>
          <p:cNvSpPr txBox="1"/>
          <p:nvPr/>
        </p:nvSpPr>
        <p:spPr>
          <a:xfrm>
            <a:off x="550437" y="931178"/>
            <a:ext cx="22195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>
                <a:solidFill>
                  <a:prstClr val="black"/>
                </a:solidFill>
                <a:latin typeface="Arial Black" panose="020B0A04020102020204" pitchFamily="34" charset="0"/>
              </a:rPr>
              <a:t>AGENDA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513E73-AE7C-41F8-A7EF-C6E0803811B6}"/>
              </a:ext>
            </a:extLst>
          </p:cNvPr>
          <p:cNvCxnSpPr/>
          <p:nvPr/>
        </p:nvCxnSpPr>
        <p:spPr>
          <a:xfrm>
            <a:off x="641291" y="1546731"/>
            <a:ext cx="2068945" cy="0"/>
          </a:xfrm>
          <a:prstGeom prst="line">
            <a:avLst/>
          </a:prstGeom>
          <a:ln w="69850" cmpd="sng">
            <a:solidFill>
              <a:srgbClr val="3EC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03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460ED1-A0D8-43EB-A51D-491FC14BF4CC}"/>
              </a:ext>
            </a:extLst>
          </p:cNvPr>
          <p:cNvSpPr txBox="1"/>
          <p:nvPr/>
        </p:nvSpPr>
        <p:spPr>
          <a:xfrm>
            <a:off x="550437" y="931178"/>
            <a:ext cx="642650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>
                <a:solidFill>
                  <a:prstClr val="black"/>
                </a:solidFill>
                <a:latin typeface="Arial Black" panose="020B0A04020102020204" pitchFamily="34" charset="0"/>
              </a:rPr>
              <a:t>What is a Serverless App?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513E73-AE7C-41F8-A7EF-C6E0803811B6}"/>
              </a:ext>
            </a:extLst>
          </p:cNvPr>
          <p:cNvCxnSpPr/>
          <p:nvPr/>
        </p:nvCxnSpPr>
        <p:spPr>
          <a:xfrm>
            <a:off x="641291" y="1546731"/>
            <a:ext cx="2068945" cy="0"/>
          </a:xfrm>
          <a:prstGeom prst="line">
            <a:avLst/>
          </a:prstGeom>
          <a:ln w="69850" cmpd="sng">
            <a:solidFill>
              <a:srgbClr val="3EC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clipart&#10;&#10;Description generated with high confidence">
            <a:extLst>
              <a:ext uri="{FF2B5EF4-FFF2-40B4-BE49-F238E27FC236}">
                <a16:creationId xmlns:a16="http://schemas.microsoft.com/office/drawing/2014/main" id="{E185FBBD-96C0-401E-8CEC-5B1BE64EB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295" y="3776379"/>
            <a:ext cx="957155" cy="9571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9EBF65-4192-4DF7-84ED-3DC1D1026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92" y="3865475"/>
            <a:ext cx="957155" cy="957155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AC58603F-66BF-4E1C-B369-CA9627D2F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02" y="2392178"/>
            <a:ext cx="951058" cy="957155"/>
          </a:xfrm>
          <a:prstGeom prst="rect">
            <a:avLst/>
          </a:prstGeom>
        </p:spPr>
      </p:pic>
      <p:pic>
        <p:nvPicPr>
          <p:cNvPr id="15" name="Picture 1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539D4331-EEEF-42BA-A268-435F5D0F88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34" y="3796486"/>
            <a:ext cx="1095131" cy="10951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FA518C-5DB0-43D9-B095-2FE2F31337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60" y="3776379"/>
            <a:ext cx="951058" cy="9571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96961F-0BB0-4D9F-8670-CF8DD8BA1E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20" y="2368165"/>
            <a:ext cx="952633" cy="952633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1F8CF5FB-D4AB-47D2-95BE-BA4E2FAFE6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662" y="2392178"/>
            <a:ext cx="952633" cy="9526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9C9827-2477-4BC9-8C53-D08D6A48F2B3}"/>
              </a:ext>
            </a:extLst>
          </p:cNvPr>
          <p:cNvSpPr txBox="1"/>
          <p:nvPr/>
        </p:nvSpPr>
        <p:spPr>
          <a:xfrm>
            <a:off x="8073772" y="2210540"/>
            <a:ext cx="37699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Azure Logic 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Azure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Azure APIM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Azure Service Bus (Queues, Topics)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Azure Relays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Azure Event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Azure Event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Azure Storage Queues, Tables,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Azure Web 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Azure SQL Database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6BFB17-410F-495A-8130-3CA01835FC0E}"/>
              </a:ext>
            </a:extLst>
          </p:cNvPr>
          <p:cNvSpPr txBox="1"/>
          <p:nvPr/>
        </p:nvSpPr>
        <p:spPr>
          <a:xfrm>
            <a:off x="1956562" y="5620282"/>
            <a:ext cx="7418257" cy="58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Serverless Apps are built like LEGO blocks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70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460ED1-A0D8-43EB-A51D-491FC14BF4CC}"/>
              </a:ext>
            </a:extLst>
          </p:cNvPr>
          <p:cNvSpPr txBox="1"/>
          <p:nvPr/>
        </p:nvSpPr>
        <p:spPr>
          <a:xfrm>
            <a:off x="550437" y="931178"/>
            <a:ext cx="71693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>
                <a:solidFill>
                  <a:prstClr val="black"/>
                </a:solidFill>
                <a:latin typeface="Arial Black" panose="020B0A04020102020204" pitchFamily="34" charset="0"/>
              </a:rPr>
              <a:t>Examples of Serverless App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513E73-AE7C-41F8-A7EF-C6E0803811B6}"/>
              </a:ext>
            </a:extLst>
          </p:cNvPr>
          <p:cNvCxnSpPr/>
          <p:nvPr/>
        </p:nvCxnSpPr>
        <p:spPr>
          <a:xfrm>
            <a:off x="641291" y="1546731"/>
            <a:ext cx="2068945" cy="0"/>
          </a:xfrm>
          <a:prstGeom prst="line">
            <a:avLst/>
          </a:prstGeom>
          <a:ln w="69850" cmpd="sng">
            <a:solidFill>
              <a:srgbClr val="3EC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D7065A7-BF5F-4392-AF17-B27DE38D4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50" y="2235405"/>
            <a:ext cx="3775899" cy="1746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13B164-522D-4FA9-BA06-75C055FEF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313" y="1756629"/>
            <a:ext cx="3131157" cy="2043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B7571C-37EF-4272-B42E-D7A5D2D77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50" y="4620463"/>
            <a:ext cx="4182884" cy="17463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EE20D3-4E15-454F-A6A6-2F85285799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313" y="4502054"/>
            <a:ext cx="3390715" cy="194118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BB6209-AE55-47A3-BAE6-CA4AD4319177}"/>
              </a:ext>
            </a:extLst>
          </p:cNvPr>
          <p:cNvCxnSpPr/>
          <p:nvPr/>
        </p:nvCxnSpPr>
        <p:spPr>
          <a:xfrm>
            <a:off x="5894773" y="1865557"/>
            <a:ext cx="62144" cy="459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39AC83-0B89-4F0D-AC61-C5CEFB43A842}"/>
              </a:ext>
            </a:extLst>
          </p:cNvPr>
          <p:cNvCxnSpPr/>
          <p:nvPr/>
        </p:nvCxnSpPr>
        <p:spPr>
          <a:xfrm flipV="1">
            <a:off x="641291" y="4190260"/>
            <a:ext cx="10171711" cy="12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97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1DF83E-9360-48B2-A98B-26AE7043473B}"/>
              </a:ext>
            </a:extLst>
          </p:cNvPr>
          <p:cNvSpPr txBox="1"/>
          <p:nvPr/>
        </p:nvSpPr>
        <p:spPr>
          <a:xfrm>
            <a:off x="7387503" y="2670618"/>
            <a:ext cx="44888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solidFill>
                  <a:prstClr val="black"/>
                </a:solidFill>
                <a:latin typeface="Arial Black" panose="020B0A04020102020204" pitchFamily="34" charset="0"/>
              </a:rPr>
              <a:t>Your Serverless apps are really up in the air (cloud)</a:t>
            </a:r>
          </a:p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AD0BD3-0813-4BC9-90A0-57040C45B43E}"/>
              </a:ext>
            </a:extLst>
          </p:cNvPr>
          <p:cNvCxnSpPr/>
          <p:nvPr/>
        </p:nvCxnSpPr>
        <p:spPr>
          <a:xfrm>
            <a:off x="7513372" y="4440882"/>
            <a:ext cx="2068945" cy="0"/>
          </a:xfrm>
          <a:prstGeom prst="line">
            <a:avLst/>
          </a:prstGeom>
          <a:ln w="69850" cmpd="sng">
            <a:solidFill>
              <a:srgbClr val="3EC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6A93740-EB05-4074-BD39-387300D83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45" y="1202883"/>
            <a:ext cx="6686066" cy="534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7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38A7ED-3C62-4A0E-9964-39548CCA08DD}"/>
              </a:ext>
            </a:extLst>
          </p:cNvPr>
          <p:cNvSpPr txBox="1"/>
          <p:nvPr/>
        </p:nvSpPr>
        <p:spPr>
          <a:xfrm>
            <a:off x="557401" y="2713803"/>
            <a:ext cx="9954005" cy="2365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3400" b="1" dirty="0">
                <a:solidFill>
                  <a:srgbClr val="0070C0"/>
                </a:solidFill>
                <a:latin typeface="Arial Black" panose="020B0A04020102020204" pitchFamily="34" charset="0"/>
              </a:rPr>
              <a:t>1 </a:t>
            </a:r>
            <a:r>
              <a:rPr lang="en-GB" sz="3400" b="1" dirty="0">
                <a:solidFill>
                  <a:prstClr val="black"/>
                </a:solidFill>
                <a:latin typeface="Arial Black" panose="020B0A04020102020204" pitchFamily="34" charset="0"/>
              </a:rPr>
              <a:t>No visibility and Hard to manage</a:t>
            </a:r>
          </a:p>
          <a:p>
            <a:pPr lvl="0">
              <a:lnSpc>
                <a:spcPct val="150000"/>
              </a:lnSpc>
            </a:pPr>
            <a:r>
              <a:rPr lang="en-GB" sz="3400" b="1" dirty="0">
                <a:solidFill>
                  <a:srgbClr val="0070C0"/>
                </a:solidFill>
                <a:latin typeface="Arial Black" panose="020B0A04020102020204" pitchFamily="34" charset="0"/>
              </a:rPr>
              <a:t>2 </a:t>
            </a:r>
            <a:r>
              <a:rPr lang="en-GB" sz="3400" b="1" dirty="0">
                <a:solidFill>
                  <a:prstClr val="black"/>
                </a:solidFill>
                <a:latin typeface="Arial Black" panose="020B0A04020102020204" pitchFamily="34" charset="0"/>
              </a:rPr>
              <a:t>Complex to diagnose and Troubleshoot</a:t>
            </a:r>
          </a:p>
          <a:p>
            <a:pPr lvl="0">
              <a:lnSpc>
                <a:spcPct val="150000"/>
              </a:lnSpc>
            </a:pPr>
            <a:r>
              <a:rPr lang="en-GB" sz="3400" b="1" dirty="0">
                <a:solidFill>
                  <a:srgbClr val="0070C0"/>
                </a:solidFill>
                <a:latin typeface="Arial Black" panose="020B0A04020102020204" pitchFamily="34" charset="0"/>
              </a:rPr>
              <a:t>3 </a:t>
            </a:r>
            <a:r>
              <a:rPr lang="en-GB" sz="3400" b="1" dirty="0">
                <a:solidFill>
                  <a:prstClr val="black"/>
                </a:solidFill>
                <a:latin typeface="Arial Black" panose="020B0A04020102020204" pitchFamily="34" charset="0"/>
              </a:rPr>
              <a:t>Hard to secure and monitor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1DF83E-9360-48B2-A98B-26AE7043473B}"/>
              </a:ext>
            </a:extLst>
          </p:cNvPr>
          <p:cNvSpPr txBox="1"/>
          <p:nvPr/>
        </p:nvSpPr>
        <p:spPr>
          <a:xfrm>
            <a:off x="431532" y="713064"/>
            <a:ext cx="910537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>
                <a:solidFill>
                  <a:prstClr val="black"/>
                </a:solidFill>
                <a:latin typeface="Arial Black" panose="020B0A04020102020204" pitchFamily="34" charset="0"/>
              </a:rPr>
              <a:t>Management of your Serverless Apps</a:t>
            </a:r>
          </a:p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AD0BD3-0813-4BC9-90A0-57040C45B43E}"/>
              </a:ext>
            </a:extLst>
          </p:cNvPr>
          <p:cNvCxnSpPr/>
          <p:nvPr/>
        </p:nvCxnSpPr>
        <p:spPr>
          <a:xfrm>
            <a:off x="557401" y="1398325"/>
            <a:ext cx="2068945" cy="0"/>
          </a:xfrm>
          <a:prstGeom prst="line">
            <a:avLst/>
          </a:prstGeom>
          <a:ln w="69850" cmpd="sng">
            <a:solidFill>
              <a:srgbClr val="3EC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E9CC0E1-7A41-43E3-8935-87375ABC0F5B}"/>
              </a:ext>
            </a:extLst>
          </p:cNvPr>
          <p:cNvSpPr txBox="1"/>
          <p:nvPr/>
        </p:nvSpPr>
        <p:spPr>
          <a:xfrm>
            <a:off x="431532" y="2083587"/>
            <a:ext cx="28654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>
                <a:solidFill>
                  <a:srgbClr val="FF0066"/>
                </a:solidFill>
                <a:latin typeface="Arial Black" panose="020B0A04020102020204" pitchFamily="34" charset="0"/>
              </a:rPr>
              <a:t>PROBLEMS</a:t>
            </a:r>
          </a:p>
        </p:txBody>
      </p:sp>
    </p:spTree>
    <p:extLst>
      <p:ext uri="{BB962C8B-B14F-4D97-AF65-F5344CB8AC3E}">
        <p14:creationId xmlns:p14="http://schemas.microsoft.com/office/powerpoint/2010/main" val="101725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460ED1-A0D8-43EB-A51D-491FC14BF4CC}"/>
              </a:ext>
            </a:extLst>
          </p:cNvPr>
          <p:cNvSpPr txBox="1"/>
          <p:nvPr/>
        </p:nvSpPr>
        <p:spPr>
          <a:xfrm>
            <a:off x="550437" y="931178"/>
            <a:ext cx="110208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>
                <a:solidFill>
                  <a:prstClr val="black"/>
                </a:solidFill>
                <a:latin typeface="Arial Black" panose="020B0A04020102020204" pitchFamily="34" charset="0"/>
              </a:rPr>
              <a:t>We see same problem in modern applications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513E73-AE7C-41F8-A7EF-C6E0803811B6}"/>
              </a:ext>
            </a:extLst>
          </p:cNvPr>
          <p:cNvCxnSpPr/>
          <p:nvPr/>
        </p:nvCxnSpPr>
        <p:spPr>
          <a:xfrm>
            <a:off x="641291" y="1546731"/>
            <a:ext cx="2068945" cy="0"/>
          </a:xfrm>
          <a:prstGeom prst="line">
            <a:avLst/>
          </a:prstGeom>
          <a:ln w="69850" cmpd="sng">
            <a:solidFill>
              <a:srgbClr val="3EC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5296C39-917A-4867-9A3C-6BFA8D88D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763" y="1769459"/>
            <a:ext cx="8752114" cy="475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70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460ED1-A0D8-43EB-A51D-491FC14BF4CC}"/>
              </a:ext>
            </a:extLst>
          </p:cNvPr>
          <p:cNvSpPr txBox="1"/>
          <p:nvPr/>
        </p:nvSpPr>
        <p:spPr>
          <a:xfrm>
            <a:off x="163899" y="863963"/>
            <a:ext cx="120281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>
                <a:solidFill>
                  <a:prstClr val="black"/>
                </a:solidFill>
                <a:latin typeface="Arial Black" panose="020B0A04020102020204" pitchFamily="34" charset="0"/>
              </a:rPr>
              <a:t>Azure Portal is too powerful for production </a:t>
            </a:r>
            <a:r>
              <a:rPr lang="en-GB" sz="3400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suport</a:t>
            </a:r>
            <a:endParaRPr lang="en-GB" sz="3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513E73-AE7C-41F8-A7EF-C6E0803811B6}"/>
              </a:ext>
            </a:extLst>
          </p:cNvPr>
          <p:cNvCxnSpPr/>
          <p:nvPr/>
        </p:nvCxnSpPr>
        <p:spPr>
          <a:xfrm>
            <a:off x="287505" y="1491361"/>
            <a:ext cx="2068945" cy="0"/>
          </a:xfrm>
          <a:prstGeom prst="line">
            <a:avLst/>
          </a:prstGeom>
          <a:ln w="69850" cmpd="sng">
            <a:solidFill>
              <a:srgbClr val="3EC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2F78F20-B7CA-41A0-B80D-959486BAB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13" y="1921723"/>
            <a:ext cx="8245929" cy="45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5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4CD7AA-8C37-4734-985E-907F57E83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114" y="653048"/>
            <a:ext cx="5771833" cy="573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23942"/>
      </p:ext>
    </p:extLst>
  </p:cSld>
  <p:clrMapOvr>
    <a:masterClrMapping/>
  </p:clrMapOvr>
</p:sld>
</file>

<file path=ppt/theme/theme1.xml><?xml version="1.0" encoding="utf-8"?>
<a:theme xmlns:a="http://schemas.openxmlformats.org/drawingml/2006/main" name="Integrate 2019 UK Single Spekaer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te 2019 UK 2-Spekaers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EEC1AC437ABA48AC287674476822A8" ma:contentTypeVersion="9" ma:contentTypeDescription="Create a new document." ma:contentTypeScope="" ma:versionID="ab3551f5b852c7c638ea130ac856f6cb">
  <xsd:schema xmlns:xsd="http://www.w3.org/2001/XMLSchema" xmlns:xs="http://www.w3.org/2001/XMLSchema" xmlns:p="http://schemas.microsoft.com/office/2006/metadata/properties" xmlns:ns2="ade5e7c5-62c4-4a00-ad60-13d0562221ea" xmlns:ns3="749a5395-6d05-49d7-addd-22460d8bbf1c" targetNamespace="http://schemas.microsoft.com/office/2006/metadata/properties" ma:root="true" ma:fieldsID="2b997064654d3aed5a6e241505654bfe" ns2:_="" ns3:_="">
    <xsd:import namespace="ade5e7c5-62c4-4a00-ad60-13d0562221ea"/>
    <xsd:import namespace="749a5395-6d05-49d7-addd-22460d8bbf1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e5e7c5-62c4-4a00-ad60-13d0562221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a5395-6d05-49d7-addd-22460d8bbf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3F870-FB00-4950-B310-9D207A981B4E}"/>
</file>

<file path=customXml/itemProps2.xml><?xml version="1.0" encoding="utf-8"?>
<ds:datastoreItem xmlns:ds="http://schemas.openxmlformats.org/officeDocument/2006/customXml" ds:itemID="{7ADCCF48-9A66-4F12-A014-0FBDF6B9FE1A}"/>
</file>

<file path=customXml/itemProps3.xml><?xml version="1.0" encoding="utf-8"?>
<ds:datastoreItem xmlns:ds="http://schemas.openxmlformats.org/officeDocument/2006/customXml" ds:itemID="{18251BE2-38A2-4385-A8EB-2552C5AB10FC}"/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339</Words>
  <Application>Microsoft Office PowerPoint</Application>
  <PresentationFormat>Widescreen</PresentationFormat>
  <Paragraphs>65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Karla</vt:lpstr>
      <vt:lpstr>Lato</vt:lpstr>
      <vt:lpstr>Poppins</vt:lpstr>
      <vt:lpstr>Poppins SemiBold</vt:lpstr>
      <vt:lpstr>Integrate 2019 UK Single Spekaer Template</vt:lpstr>
      <vt:lpstr>Integrate 2019 UK 2-Spekaers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Kishore Vidyasagar</dc:creator>
  <cp:keywords>Integrate 2019</cp:keywords>
  <cp:lastModifiedBy>Saravana Kumar</cp:lastModifiedBy>
  <cp:revision>55</cp:revision>
  <dcterms:created xsi:type="dcterms:W3CDTF">2019-05-24T06:36:16Z</dcterms:created>
  <dcterms:modified xsi:type="dcterms:W3CDTF">2019-06-05T05:13:40Z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0x0101006CEEC1AC437ABA48AC287674476822A8</vt:lpwstr>
  </property>
</Properties>
</file>