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8"/>
  </p:notesMasterIdLst>
  <p:sldIdLst>
    <p:sldId id="256" r:id="rId3"/>
    <p:sldId id="336" r:id="rId4"/>
    <p:sldId id="312" r:id="rId5"/>
    <p:sldId id="307" r:id="rId6"/>
    <p:sldId id="308" r:id="rId7"/>
    <p:sldId id="311" r:id="rId8"/>
    <p:sldId id="313" r:id="rId9"/>
    <p:sldId id="314" r:id="rId10"/>
    <p:sldId id="306" r:id="rId11"/>
    <p:sldId id="309" r:id="rId12"/>
    <p:sldId id="33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4" r:id="rId21"/>
    <p:sldId id="325" r:id="rId22"/>
    <p:sldId id="327" r:id="rId23"/>
    <p:sldId id="328" r:id="rId24"/>
    <p:sldId id="329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31" r:id="rId35"/>
    <p:sldId id="333" r:id="rId36"/>
    <p:sldId id="33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6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1454-BCDE-4A68-AE15-C22D1D2AA69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AE768-B813-418E-9059-41AF78B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9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Composite Integration Application: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Based on principles of Microservices</a:t>
            </a:r>
          </a:p>
          <a:p>
            <a:pPr marL="171450" indent="-171450">
              <a:buFontTx/>
              <a:buChar char="-"/>
            </a:pPr>
            <a:r>
              <a:rPr lang="en-GB" dirty="0"/>
              <a:t>Logical Solution in a box</a:t>
            </a:r>
          </a:p>
          <a:p>
            <a:pPr marL="171450" indent="-171450">
              <a:buFontTx/>
              <a:buChar char="-"/>
            </a:pPr>
            <a:r>
              <a:rPr lang="en-GB" dirty="0"/>
              <a:t>Composes multiple Azure services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Benefits</a:t>
            </a:r>
          </a:p>
          <a:p>
            <a:pPr marL="171450" indent="-171450">
              <a:buFontTx/>
              <a:buChar char="-"/>
            </a:pPr>
            <a:r>
              <a:rPr lang="en-GB" dirty="0"/>
              <a:t>Easy to visualise</a:t>
            </a:r>
          </a:p>
          <a:p>
            <a:pPr marL="171450" indent="-171450">
              <a:buFontTx/>
              <a:buChar char="-"/>
            </a:pPr>
            <a:r>
              <a:rPr lang="en-GB" dirty="0"/>
              <a:t>Deployment automation</a:t>
            </a:r>
          </a:p>
          <a:p>
            <a:pPr marL="171450" indent="-171450">
              <a:buFontTx/>
              <a:buChar char="-"/>
            </a:pPr>
            <a:r>
              <a:rPr lang="en-GB" dirty="0"/>
              <a:t>Solves specific problems</a:t>
            </a:r>
          </a:p>
          <a:p>
            <a:pPr marL="171450" indent="-171450">
              <a:buFontTx/>
              <a:buChar char="-"/>
            </a:pPr>
            <a:r>
              <a:rPr lang="en-GB" dirty="0"/>
              <a:t>Serverless optimises delivery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Challenges</a:t>
            </a:r>
          </a:p>
          <a:p>
            <a:pPr marL="171450" indent="-171450">
              <a:buFontTx/>
              <a:buChar char="-"/>
            </a:pPr>
            <a:r>
              <a:rPr lang="en-GB" dirty="0"/>
              <a:t>Physical implementation is often more complex than the logical view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88483-CEC6-491C-BB34-5644CBD709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3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E588EBA-4F1F-42E2-A3DF-DFB6E61B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2D6D-C881-4A34-9B88-FA083A9D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07BD-293B-431B-8913-695FB38F9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1F10-3C4E-4F06-93C6-B4B629AE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54DB1-ECB6-4A4E-A0B5-E4C6BC62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1493-4A02-4C55-8735-97A7E90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ECC11-2A8E-48ED-93E0-30CE322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359-37A1-40A0-95B7-9CC0EA787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038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F1A5-C890-49C3-A377-A3E4318E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DA8F4-4AFB-4E58-9901-05117F3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CE53-43B1-4F59-B211-3A69F922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9983E-C989-49D0-BE9B-B2EF5F34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DD90-BE1E-46F9-8571-E0BCC9111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322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750C1-200E-4370-A21F-A13DAE3D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2FF49-FA91-4B8C-AB33-4134D4C9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D8C1-5F97-48CE-AA53-741C08D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7729B-0CE7-4312-82D4-6567EF17D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2056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9BA-D550-439B-B8D0-563189C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3FEBF-10E4-446E-9C44-F009BD629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CA254-A09F-40C5-BB13-0AF7128AE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FDA1F-B06E-420C-BE2F-DCF2AC5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3D2F-B912-42DE-9D79-481A2A99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4DCED-E5F5-4AEA-B82F-B02FF0E5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8FA34-756C-40A5-927A-848C67D4C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29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1D4-BE34-45C0-9AA1-67CBA84C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2C62-8CA2-46A4-A5C7-18D511E1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0FA0-A808-48A1-BD29-FC340702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3C61-E365-4104-BD85-0D19C6E1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E763-E716-414D-BAE9-D351B460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7E36-DC88-4B7C-B757-0D76009D5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079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2D6D-C881-4A34-9B88-FA083A9D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07BD-293B-431B-8913-695FB38F9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1F10-3C4E-4F06-93C6-B4B629AE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54DB1-ECB6-4A4E-A0B5-E4C6BC62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1493-4A02-4C55-8735-97A7E90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ECC11-2A8E-48ED-93E0-30CE322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9F359-37A1-40A0-95B7-9CC0EA787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23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F1A5-C890-49C3-A377-A3E4318E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DA8F4-4AFB-4E58-9901-05117F3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CE53-43B1-4F59-B211-3A69F922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9983E-C989-49D0-BE9B-B2EF5F34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DD90-BE1E-46F9-8571-E0BCC9111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06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750C1-200E-4370-A21F-A13DAE3D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2FF49-FA91-4B8C-AB33-4134D4C9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D8C1-5F97-48CE-AA53-741C08D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7729B-0CE7-4312-82D4-6567EF17D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5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9BA-D550-439B-B8D0-563189C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3FEBF-10E4-446E-9C44-F009BD629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CA254-A09F-40C5-BB13-0AF7128AE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FDA1F-B06E-420C-BE2F-DCF2AC5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3D2F-B912-42DE-9D79-481A2A99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4DCED-E5F5-4AEA-B82F-B02FF0E5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8FA34-756C-40A5-927A-848C67D4C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098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9C5A-90AE-4A47-87F2-6B41E884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3BBE9-AFA7-4B73-9BD5-555DED22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8A99-FC99-4BBA-8E4B-AA3C1431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9E05-FA15-4BDB-ACA8-C816579EA89F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62AE-9B6D-444E-AE9C-97F6C767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BABD5-A883-44E3-BAAC-4AF77CA8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4193-F25B-49E7-87C6-027912956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7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243090-6DBF-43FE-985C-D944DABC0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1D4-BE34-45C0-9AA1-67CBA84C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2C62-8CA2-46A4-A5C7-18D511E1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0FA0-A808-48A1-BD29-FC340702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3C61-E365-4104-BD85-0D19C6E1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E763-E716-414D-BAE9-D351B460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7E36-DC88-4B7C-B757-0D76009D5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314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C0BD7-FE69-4DF5-A26F-225D7E2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4223E-29F4-4117-855C-67578511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62DC-AF7C-4A3B-8B34-E88E3477D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A340-C330-44BB-ABE9-07B54AF3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DB91-429B-4556-BCB6-7BDC0C503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7B4A0-82A4-4760-8B7D-402449F06B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B77A0A-7116-45FB-8C5F-40652A8FB174}"/>
              </a:ext>
            </a:extLst>
          </p:cNvPr>
          <p:cNvGrpSpPr/>
          <p:nvPr userDrawn="1"/>
        </p:nvGrpSpPr>
        <p:grpSpPr>
          <a:xfrm>
            <a:off x="9775767" y="114738"/>
            <a:ext cx="2287363" cy="597524"/>
            <a:chOff x="3873023" y="1056075"/>
            <a:chExt cx="4651663" cy="18523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F1EF0-3BA8-4EE1-B85B-F578345E86CD}"/>
                </a:ext>
              </a:extLst>
            </p:cNvPr>
            <p:cNvSpPr txBox="1"/>
            <p:nvPr userDrawn="1"/>
          </p:nvSpPr>
          <p:spPr>
            <a:xfrm>
              <a:off x="4492218" y="1056075"/>
              <a:ext cx="3488741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INTEGRATE</a:t>
              </a: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 SemiBold" panose="00000700000000000000" pitchFamily="50" charset="0"/>
                  <a:ea typeface="+mn-ea"/>
                  <a:cs typeface="Poppins SemiBold" panose="00000700000000000000" pitchFamily="50" charset="0"/>
                </a:rPr>
                <a:t> 2019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6F8C8D-ECBB-422B-82B4-C4595B9C94E8}"/>
                </a:ext>
              </a:extLst>
            </p:cNvPr>
            <p:cNvSpPr txBox="1"/>
            <p:nvPr userDrawn="1"/>
          </p:nvSpPr>
          <p:spPr>
            <a:xfrm>
              <a:off x="3873023" y="1858912"/>
              <a:ext cx="2260527" cy="66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JUNE 3 - 5, 2019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3DA194-89F9-4E94-A5AE-203394965780}"/>
                </a:ext>
              </a:extLst>
            </p:cNvPr>
            <p:cNvSpPr txBox="1"/>
            <p:nvPr userDrawn="1"/>
          </p:nvSpPr>
          <p:spPr>
            <a:xfrm>
              <a:off x="5930761" y="1858912"/>
              <a:ext cx="2593925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etc.venues</a:t>
              </a: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9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50" charset="0"/>
          <a:ea typeface="+mj-ea"/>
          <a:cs typeface="Poppins" panose="000005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C0BD7-FE69-4DF5-A26F-225D7E2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4223E-29F4-4117-855C-67578511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62DC-AF7C-4A3B-8B34-E88E3477D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1D52-52D9-40D7-AA9A-895B1C1FAF4B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A340-C330-44BB-ABE9-07B54AF3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DB91-429B-4556-BCB6-7BDC0C503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55E5-808E-4644-82C6-521FE1F8251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F3059-B45C-46AC-AF82-D5547CDA40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70B2B28-6689-4097-8977-1506FF56684E}"/>
              </a:ext>
            </a:extLst>
          </p:cNvPr>
          <p:cNvGrpSpPr/>
          <p:nvPr userDrawn="1"/>
        </p:nvGrpSpPr>
        <p:grpSpPr>
          <a:xfrm>
            <a:off x="9775767" y="114738"/>
            <a:ext cx="2287363" cy="597524"/>
            <a:chOff x="3873023" y="1056075"/>
            <a:chExt cx="4651663" cy="18523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5409AE-775E-41FC-8758-9C3FC93549EE}"/>
                </a:ext>
              </a:extLst>
            </p:cNvPr>
            <p:cNvSpPr txBox="1"/>
            <p:nvPr userDrawn="1"/>
          </p:nvSpPr>
          <p:spPr>
            <a:xfrm>
              <a:off x="4492218" y="1056075"/>
              <a:ext cx="3488741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INTEGRATE</a:t>
              </a: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7921"/>
                  </a:solidFill>
                  <a:effectLst/>
                  <a:uLnTx/>
                  <a:uFillTx/>
                  <a:latin typeface="Poppins SemiBold" panose="00000700000000000000" pitchFamily="50" charset="0"/>
                  <a:ea typeface="+mn-ea"/>
                  <a:cs typeface="Poppins SemiBold" panose="00000700000000000000" pitchFamily="50" charset="0"/>
                </a:rPr>
                <a:t> 2019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AD3B84-4AF8-4CC5-8461-46052375CD12}"/>
                </a:ext>
              </a:extLst>
            </p:cNvPr>
            <p:cNvSpPr txBox="1"/>
            <p:nvPr userDrawn="1"/>
          </p:nvSpPr>
          <p:spPr>
            <a:xfrm>
              <a:off x="3873023" y="1858912"/>
              <a:ext cx="2260527" cy="66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JUNE 3 - 5, 2019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64528E-BDFB-4B55-AAC6-A7808F31F572}"/>
                </a:ext>
              </a:extLst>
            </p:cNvPr>
            <p:cNvSpPr txBox="1"/>
            <p:nvPr userDrawn="1"/>
          </p:nvSpPr>
          <p:spPr>
            <a:xfrm>
              <a:off x="5930761" y="1858912"/>
              <a:ext cx="2593925" cy="104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etc.venues</a:t>
              </a: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74460"/>
                  </a:solidFill>
                  <a:effectLst/>
                  <a:uLnTx/>
                  <a:uFillTx/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2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50" charset="0"/>
          <a:ea typeface="+mj-ea"/>
          <a:cs typeface="Poppins" panose="000005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png"/><Relationship Id="rId9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37.emf"/><Relationship Id="rId7" Type="http://schemas.openxmlformats.org/officeDocument/2006/relationships/image" Target="../media/image42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8.emf"/><Relationship Id="rId4" Type="http://schemas.openxmlformats.org/officeDocument/2006/relationships/image" Target="../media/image38.png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31.png"/><Relationship Id="rId7" Type="http://schemas.openxmlformats.org/officeDocument/2006/relationships/image" Target="../media/image4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53.emf"/><Relationship Id="rId5" Type="http://schemas.openxmlformats.org/officeDocument/2006/relationships/image" Target="../media/image33.png"/><Relationship Id="rId10" Type="http://schemas.openxmlformats.org/officeDocument/2006/relationships/image" Target="../media/image52.emf"/><Relationship Id="rId4" Type="http://schemas.openxmlformats.org/officeDocument/2006/relationships/image" Target="../media/image32.png"/><Relationship Id="rId9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429AB7-5D65-48B8-AB90-03C398D164C4}"/>
              </a:ext>
            </a:extLst>
          </p:cNvPr>
          <p:cNvGrpSpPr/>
          <p:nvPr/>
        </p:nvGrpSpPr>
        <p:grpSpPr>
          <a:xfrm>
            <a:off x="2853695" y="3194845"/>
            <a:ext cx="6321305" cy="2339182"/>
            <a:chOff x="3917475" y="3393700"/>
            <a:chExt cx="7648778" cy="23391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CC7A6-E3D2-4C53-BC96-278D7CBA260F}"/>
                </a:ext>
              </a:extLst>
            </p:cNvPr>
            <p:cNvSpPr txBox="1"/>
            <p:nvPr/>
          </p:nvSpPr>
          <p:spPr>
            <a:xfrm>
              <a:off x="3917476" y="3393700"/>
              <a:ext cx="7648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IN" sz="3600" b="1" dirty="0">
                  <a:solidFill>
                    <a:schemeClr val="bg1"/>
                  </a:solidFill>
                  <a:latin typeface="Poppins SemiBold" panose="00000700000000000000" pitchFamily="50" charset="0"/>
                  <a:ea typeface="Lato" panose="020F0502020204030203" pitchFamily="34" charset="0"/>
                  <a:cs typeface="Poppins SemiBold" panose="00000700000000000000" pitchFamily="50" charset="0"/>
                </a:rPr>
                <a:t>Michael Stephenson</a:t>
              </a:r>
            </a:p>
            <a:p>
              <a:pPr lvl="0" algn="r">
                <a:defRPr/>
              </a:pPr>
              <a:endParaRPr lang="en-IN" sz="3600" b="1" dirty="0">
                <a:solidFill>
                  <a:schemeClr val="bg1"/>
                </a:solidFill>
                <a:latin typeface="Poppins SemiBold" panose="00000700000000000000" pitchFamily="50" charset="0"/>
                <a:ea typeface="Lato" panose="020F0502020204030203" pitchFamily="34" charset="0"/>
                <a:cs typeface="Poppins SemiBold" panose="00000700000000000000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D83952-2B07-4751-8C52-7CE4D348AD41}"/>
                </a:ext>
              </a:extLst>
            </p:cNvPr>
            <p:cNvSpPr txBox="1"/>
            <p:nvPr/>
          </p:nvSpPr>
          <p:spPr>
            <a:xfrm>
              <a:off x="3917477" y="3998663"/>
              <a:ext cx="7648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IN" dirty="0">
                  <a:solidFill>
                    <a:schemeClr val="bg1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Microsoft MVP - Azure</a:t>
              </a:r>
            </a:p>
            <a:p>
              <a:pPr lvl="0" algn="r"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rla" pitchFamily="2" charset="0"/>
                <a:ea typeface="Karla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C60A6E-B8DF-45B6-BE25-092EF651AEA4}"/>
                </a:ext>
              </a:extLst>
            </p:cNvPr>
            <p:cNvSpPr txBox="1"/>
            <p:nvPr/>
          </p:nvSpPr>
          <p:spPr>
            <a:xfrm>
              <a:off x="3917475" y="4347887"/>
              <a:ext cx="76487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>
                  <a:solidFill>
                    <a:schemeClr val="bg1"/>
                  </a:solidFill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Lowering the TCO of your Serverless solution with Serverless 360</a:t>
              </a:r>
              <a:endParaRPr lang="en-IN" sz="2800" b="1" dirty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Lato" panose="020F0502020204030203" pitchFamily="34" charset="0"/>
              </a:endParaRPr>
            </a:p>
            <a:p>
              <a:pPr algn="r"/>
              <a:endParaRPr lang="en-IN" sz="2800" b="1" dirty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3271C95-7DA8-4DFC-8212-10F008BD766C}"/>
              </a:ext>
            </a:extLst>
          </p:cNvPr>
          <p:cNvSpPr/>
          <p:nvPr/>
        </p:nvSpPr>
        <p:spPr>
          <a:xfrm>
            <a:off x="9788056" y="3264217"/>
            <a:ext cx="1229333" cy="12293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ocial.technet.microsoft.com/wiki/cfs-filesystemfile.ashx/__key/communityserver-wikis-components-files/00-00-00-00-05/3021.4.png">
            <a:extLst>
              <a:ext uri="{FF2B5EF4-FFF2-40B4-BE49-F238E27FC236}">
                <a16:creationId xmlns:a16="http://schemas.microsoft.com/office/drawing/2014/main" id="{F6E45B2A-8412-4A09-92BB-46538B4D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4" y="1299971"/>
            <a:ext cx="9496879" cy="54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77140-720F-4E1C-8E12-C7725522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my Support Team should do</a:t>
            </a:r>
          </a:p>
        </p:txBody>
      </p:sp>
    </p:spTree>
    <p:extLst>
      <p:ext uri="{BB962C8B-B14F-4D97-AF65-F5344CB8AC3E}">
        <p14:creationId xmlns:p14="http://schemas.microsoft.com/office/powerpoint/2010/main" val="132472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4C08-9407-4A5B-B0D3-3FEA548F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Perspectives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106EA-AD8B-41E6-BF88-B4BEF450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60" y="4359245"/>
            <a:ext cx="1507095" cy="1202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8DC5A8-32E2-4BE9-99D8-0FE91F7B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295" y="1806519"/>
            <a:ext cx="1112705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FBC70-EFF8-47BA-BC9D-471E3341F6B7}"/>
              </a:ext>
            </a:extLst>
          </p:cNvPr>
          <p:cNvSpPr txBox="1"/>
          <p:nvPr/>
        </p:nvSpPr>
        <p:spPr>
          <a:xfrm>
            <a:off x="6228898" y="1968219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0F351-8D35-4775-8820-EB2A24BA5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665" y="4525886"/>
            <a:ext cx="688426" cy="86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48DC59-5214-49C9-81A1-6F938C82D7B3}"/>
              </a:ext>
            </a:extLst>
          </p:cNvPr>
          <p:cNvSpPr txBox="1"/>
          <p:nvPr/>
        </p:nvSpPr>
        <p:spPr>
          <a:xfrm>
            <a:off x="9441297" y="5376762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Azure Admin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A07085-43A0-4DAB-926D-6EBE9D139207}"/>
              </a:ext>
            </a:extLst>
          </p:cNvPr>
          <p:cNvCxnSpPr>
            <a:stCxn id="6" idx="1"/>
            <a:endCxn id="3" idx="3"/>
          </p:cNvCxnSpPr>
          <p:nvPr/>
        </p:nvCxnSpPr>
        <p:spPr>
          <a:xfrm flipH="1">
            <a:off x="6339755" y="4960336"/>
            <a:ext cx="345191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4C9630-8FB0-4F3E-BC42-4D080F60B879}"/>
              </a:ext>
            </a:extLst>
          </p:cNvPr>
          <p:cNvCxnSpPr>
            <a:endCxn id="3" idx="0"/>
          </p:cNvCxnSpPr>
          <p:nvPr/>
        </p:nvCxnSpPr>
        <p:spPr>
          <a:xfrm>
            <a:off x="5586207" y="3221502"/>
            <a:ext cx="1" cy="11377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E94C057-36FB-4CD3-890B-9F48F58D51B7}"/>
              </a:ext>
            </a:extLst>
          </p:cNvPr>
          <p:cNvSpPr/>
          <p:nvPr/>
        </p:nvSpPr>
        <p:spPr>
          <a:xfrm>
            <a:off x="1847558" y="2227385"/>
            <a:ext cx="2171114" cy="834683"/>
          </a:xfrm>
          <a:prstGeom prst="wedgeRoundRectCallout">
            <a:avLst>
              <a:gd name="adj1" fmla="val 96457"/>
              <a:gd name="adj2" fmla="val -391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the business solution working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7A1EEC4-EBA8-45E7-88F6-0293DA8713F2}"/>
              </a:ext>
            </a:extLst>
          </p:cNvPr>
          <p:cNvSpPr/>
          <p:nvPr/>
        </p:nvSpPr>
        <p:spPr>
          <a:xfrm>
            <a:off x="8625841" y="3265400"/>
            <a:ext cx="2171114" cy="834683"/>
          </a:xfrm>
          <a:prstGeom prst="wedgeRoundRectCallout">
            <a:avLst>
              <a:gd name="adj1" fmla="val 16975"/>
              <a:gd name="adj2" fmla="val 877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the platform working</a:t>
            </a:r>
          </a:p>
        </p:txBody>
      </p:sp>
    </p:spTree>
    <p:extLst>
      <p:ext uri="{BB962C8B-B14F-4D97-AF65-F5344CB8AC3E}">
        <p14:creationId xmlns:p14="http://schemas.microsoft.com/office/powerpoint/2010/main" val="416867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2F70-8322-441A-AC5E-6623062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2" y="1926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3 ways Serverless 360 helps my support team</a:t>
            </a:r>
          </a:p>
        </p:txBody>
      </p:sp>
    </p:spTree>
    <p:extLst>
      <p:ext uri="{BB962C8B-B14F-4D97-AF65-F5344CB8AC3E}">
        <p14:creationId xmlns:p14="http://schemas.microsoft.com/office/powerpoint/2010/main" val="426658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B4DBC-1DCE-4E02-931A-724726EE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1" y="3075559"/>
            <a:ext cx="896661" cy="133463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C70977-3297-48D7-81BC-0D9868D7249E}"/>
              </a:ext>
            </a:extLst>
          </p:cNvPr>
          <p:cNvSpPr/>
          <p:nvPr/>
        </p:nvSpPr>
        <p:spPr>
          <a:xfrm>
            <a:off x="1766326" y="761656"/>
            <a:ext cx="1715210" cy="1338942"/>
          </a:xfrm>
          <a:prstGeom prst="wedgeRoundRectCallout">
            <a:avLst>
              <a:gd name="adj1" fmla="val 18902"/>
              <a:gd name="adj2" fmla="val 1120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don’t understand what we have in Azure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FBB02-C106-46D8-B1D7-C37D2256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25" y="3075559"/>
            <a:ext cx="989207" cy="132421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0529D72-A645-488A-BBE5-C5C04FEBB9CA}"/>
              </a:ext>
            </a:extLst>
          </p:cNvPr>
          <p:cNvSpPr/>
          <p:nvPr/>
        </p:nvSpPr>
        <p:spPr>
          <a:xfrm>
            <a:off x="4094922" y="937118"/>
            <a:ext cx="2055980" cy="1407097"/>
          </a:xfrm>
          <a:prstGeom prst="wedgeRoundRectCallout">
            <a:avLst>
              <a:gd name="adj1" fmla="val 37114"/>
              <a:gd name="adj2" fmla="val 93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seem to be spinning up stuff all of the time, what does it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5A35E-28DE-40D0-967F-1123BB92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55" y="2176968"/>
            <a:ext cx="1508592" cy="179718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B70E8A2-5DC4-4DDB-84B4-935F88A9000D}"/>
              </a:ext>
            </a:extLst>
          </p:cNvPr>
          <p:cNvSpPr/>
          <p:nvPr/>
        </p:nvSpPr>
        <p:spPr>
          <a:xfrm>
            <a:off x="6946032" y="619066"/>
            <a:ext cx="2106151" cy="1634277"/>
          </a:xfrm>
          <a:prstGeom prst="wedgeRoundRectCallout">
            <a:avLst>
              <a:gd name="adj1" fmla="val 31816"/>
              <a:gd name="adj2" fmla="val 848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don’t understand the technologies used in the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70AA0-0F5A-4F79-9C01-0B5038270B77}"/>
              </a:ext>
            </a:extLst>
          </p:cNvPr>
          <p:cNvSpPr txBox="1"/>
          <p:nvPr/>
        </p:nvSpPr>
        <p:spPr>
          <a:xfrm>
            <a:off x="2788657" y="4410191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B5A2-5BF0-4EBF-A9EA-1F28C5A6BDBE}"/>
              </a:ext>
            </a:extLst>
          </p:cNvPr>
          <p:cNvSpPr txBox="1"/>
          <p:nvPr/>
        </p:nvSpPr>
        <p:spPr>
          <a:xfrm>
            <a:off x="4969448" y="4399778"/>
            <a:ext cx="17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AFBB8-CC1D-4B58-A53B-05DD8C44BC1C}"/>
              </a:ext>
            </a:extLst>
          </p:cNvPr>
          <p:cNvSpPr txBox="1"/>
          <p:nvPr/>
        </p:nvSpPr>
        <p:spPr>
          <a:xfrm>
            <a:off x="8324984" y="4040859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Manager</a:t>
            </a:r>
          </a:p>
        </p:txBody>
      </p:sp>
    </p:spTree>
    <p:extLst>
      <p:ext uri="{BB962C8B-B14F-4D97-AF65-F5344CB8AC3E}">
        <p14:creationId xmlns:p14="http://schemas.microsoft.com/office/powerpoint/2010/main" val="100653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DD642-E853-417F-832C-D5C0D6BF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0" y="872506"/>
            <a:ext cx="9213266" cy="55027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F27A6B-93EB-440D-A7D4-AEEBB2A5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83" y="223138"/>
            <a:ext cx="8957050" cy="649368"/>
          </a:xfrm>
        </p:spPr>
        <p:txBody>
          <a:bodyPr>
            <a:normAutofit fontScale="90000"/>
          </a:bodyPr>
          <a:lstStyle/>
          <a:p>
            <a:r>
              <a:rPr lang="en-GB" dirty="0"/>
              <a:t>Composite Application Estate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11B3-8801-4C76-B2BD-89EFA24A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737" y="5528717"/>
            <a:ext cx="705142" cy="115162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51B09CB-A55E-4BA8-8EE8-AA34F3D8FEBD}"/>
              </a:ext>
            </a:extLst>
          </p:cNvPr>
          <p:cNvSpPr/>
          <p:nvPr/>
        </p:nvSpPr>
        <p:spPr>
          <a:xfrm>
            <a:off x="9158069" y="3488789"/>
            <a:ext cx="2396490" cy="1537572"/>
          </a:xfrm>
          <a:prstGeom prst="wedgeRoundRectCallout">
            <a:avLst>
              <a:gd name="adj1" fmla="val 34500"/>
              <a:gd name="adj2" fmla="val 8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Try the tree view and group your solutions into logical areas of the business.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You don’t need to be an expert in the technologies, just learn how to operate the composite app</a:t>
            </a:r>
          </a:p>
        </p:txBody>
      </p:sp>
    </p:spTree>
    <p:extLst>
      <p:ext uri="{BB962C8B-B14F-4D97-AF65-F5344CB8AC3E}">
        <p14:creationId xmlns:p14="http://schemas.microsoft.com/office/powerpoint/2010/main" val="248463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B4DBC-1DCE-4E02-931A-724726EE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1" y="3075559"/>
            <a:ext cx="896661" cy="133463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C70977-3297-48D7-81BC-0D9868D7249E}"/>
              </a:ext>
            </a:extLst>
          </p:cNvPr>
          <p:cNvSpPr/>
          <p:nvPr/>
        </p:nvSpPr>
        <p:spPr>
          <a:xfrm>
            <a:off x="1766326" y="761656"/>
            <a:ext cx="1715210" cy="1338942"/>
          </a:xfrm>
          <a:prstGeom prst="wedgeRoundRectCallout">
            <a:avLst>
              <a:gd name="adj1" fmla="val 18902"/>
              <a:gd name="adj2" fmla="val 1120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1"/>
                </a:solidFill>
              </a:rPr>
              <a:t>Ive</a:t>
            </a:r>
            <a:r>
              <a:rPr lang="en-GB" sz="1600" dirty="0">
                <a:solidFill>
                  <a:schemeClr val="tx1"/>
                </a:solidFill>
              </a:rPr>
              <a:t> thousands of resources in Azure, what do they all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FBB02-C106-46D8-B1D7-C37D2256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25" y="3075559"/>
            <a:ext cx="989207" cy="132421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0529D72-A645-488A-BBE5-C5C04FEBB9CA}"/>
              </a:ext>
            </a:extLst>
          </p:cNvPr>
          <p:cNvSpPr/>
          <p:nvPr/>
        </p:nvSpPr>
        <p:spPr>
          <a:xfrm>
            <a:off x="3845024" y="619066"/>
            <a:ext cx="2305878" cy="1725149"/>
          </a:xfrm>
          <a:prstGeom prst="wedgeRoundRectCallout">
            <a:avLst>
              <a:gd name="adj1" fmla="val 37114"/>
              <a:gd name="adj2" fmla="val 93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Its like a candy box for my developers, they have choices but how does it fit together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5A35E-28DE-40D0-967F-1123BB92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55" y="2176968"/>
            <a:ext cx="1508592" cy="179718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B70E8A2-5DC4-4DDB-84B4-935F88A9000D}"/>
              </a:ext>
            </a:extLst>
          </p:cNvPr>
          <p:cNvSpPr/>
          <p:nvPr/>
        </p:nvSpPr>
        <p:spPr>
          <a:xfrm>
            <a:off x="6946032" y="619066"/>
            <a:ext cx="2106151" cy="1634277"/>
          </a:xfrm>
          <a:prstGeom prst="wedgeRoundRectCallout">
            <a:avLst>
              <a:gd name="adj1" fmla="val 31816"/>
              <a:gd name="adj2" fmla="val 848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 cant support the solution as we cant workout what services do what and how they work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70AA0-0F5A-4F79-9C01-0B5038270B77}"/>
              </a:ext>
            </a:extLst>
          </p:cNvPr>
          <p:cNvSpPr txBox="1"/>
          <p:nvPr/>
        </p:nvSpPr>
        <p:spPr>
          <a:xfrm>
            <a:off x="2788657" y="4410191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B5A2-5BF0-4EBF-A9EA-1F28C5A6BDBE}"/>
              </a:ext>
            </a:extLst>
          </p:cNvPr>
          <p:cNvSpPr txBox="1"/>
          <p:nvPr/>
        </p:nvSpPr>
        <p:spPr>
          <a:xfrm>
            <a:off x="4969448" y="4399778"/>
            <a:ext cx="17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AFBB8-CC1D-4B58-A53B-05DD8C44BC1C}"/>
              </a:ext>
            </a:extLst>
          </p:cNvPr>
          <p:cNvSpPr txBox="1"/>
          <p:nvPr/>
        </p:nvSpPr>
        <p:spPr>
          <a:xfrm>
            <a:off x="8324984" y="4040859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Manager</a:t>
            </a:r>
          </a:p>
        </p:txBody>
      </p:sp>
    </p:spTree>
    <p:extLst>
      <p:ext uri="{BB962C8B-B14F-4D97-AF65-F5344CB8AC3E}">
        <p14:creationId xmlns:p14="http://schemas.microsoft.com/office/powerpoint/2010/main" val="405863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27A6B-93EB-440D-A7D4-AEEBB2A5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83" y="223138"/>
            <a:ext cx="8957050" cy="649368"/>
          </a:xfrm>
        </p:spPr>
        <p:txBody>
          <a:bodyPr>
            <a:normAutofit fontScale="90000"/>
          </a:bodyPr>
          <a:lstStyle/>
          <a:p>
            <a:r>
              <a:rPr lang="en-GB" dirty="0"/>
              <a:t>Service Map /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11B3-8801-4C76-B2BD-89EFA24A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737" y="5528717"/>
            <a:ext cx="705142" cy="115162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51B09CB-A55E-4BA8-8EE8-AA34F3D8FEBD}"/>
              </a:ext>
            </a:extLst>
          </p:cNvPr>
          <p:cNvSpPr/>
          <p:nvPr/>
        </p:nvSpPr>
        <p:spPr>
          <a:xfrm>
            <a:off x="8857957" y="3277773"/>
            <a:ext cx="2696601" cy="1748588"/>
          </a:xfrm>
          <a:prstGeom prst="wedgeRoundRectCallout">
            <a:avLst>
              <a:gd name="adj1" fmla="val 34500"/>
              <a:gd name="adj2" fmla="val 8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The topology diagram lets you communicate how the resources work together to deliver the business solution.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You can even see which ones might be having problems in their current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2A587-4E16-4F66-98C2-6C110DDB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019063"/>
            <a:ext cx="7544577" cy="48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B4DBC-1DCE-4E02-931A-724726EE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1" y="3075559"/>
            <a:ext cx="896661" cy="133463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C70977-3297-48D7-81BC-0D9868D7249E}"/>
              </a:ext>
            </a:extLst>
          </p:cNvPr>
          <p:cNvSpPr/>
          <p:nvPr/>
        </p:nvSpPr>
        <p:spPr>
          <a:xfrm>
            <a:off x="1766326" y="761656"/>
            <a:ext cx="1715210" cy="1338942"/>
          </a:xfrm>
          <a:prstGeom prst="wedgeRoundRectCallout">
            <a:avLst>
              <a:gd name="adj1" fmla="val 18902"/>
              <a:gd name="adj2" fmla="val 1120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 always seem to be chasing around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FBB02-C106-46D8-B1D7-C37D2256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25" y="3075559"/>
            <a:ext cx="989207" cy="132421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0529D72-A645-488A-BBE5-C5C04FEBB9CA}"/>
              </a:ext>
            </a:extLst>
          </p:cNvPr>
          <p:cNvSpPr/>
          <p:nvPr/>
        </p:nvSpPr>
        <p:spPr>
          <a:xfrm>
            <a:off x="3845024" y="619066"/>
            <a:ext cx="2305878" cy="1725149"/>
          </a:xfrm>
          <a:prstGeom prst="wedgeRoundRectCallout">
            <a:avLst>
              <a:gd name="adj1" fmla="val 37114"/>
              <a:gd name="adj2" fmla="val 93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My delivery team have no capacity from chasing those orders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5A35E-28DE-40D0-967F-1123BB92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55" y="2176968"/>
            <a:ext cx="1508592" cy="179718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B70E8A2-5DC4-4DDB-84B4-935F88A9000D}"/>
              </a:ext>
            </a:extLst>
          </p:cNvPr>
          <p:cNvSpPr/>
          <p:nvPr/>
        </p:nvSpPr>
        <p:spPr>
          <a:xfrm>
            <a:off x="6946032" y="619066"/>
            <a:ext cx="2106151" cy="1634277"/>
          </a:xfrm>
          <a:prstGeom prst="wedgeRoundRectCallout">
            <a:avLst>
              <a:gd name="adj1" fmla="val 31816"/>
              <a:gd name="adj2" fmla="val 848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 cant access the systems or see </a:t>
            </a:r>
            <a:r>
              <a:rPr lang="en-GB" sz="1600" dirty="0" err="1">
                <a:solidFill>
                  <a:schemeClr val="tx1"/>
                </a:solidFill>
              </a:rPr>
              <a:t>whats</a:t>
            </a:r>
            <a:r>
              <a:rPr lang="en-GB" sz="1600" dirty="0">
                <a:solidFill>
                  <a:schemeClr val="tx1"/>
                </a:solidFill>
              </a:rPr>
              <a:t> going on to support the solution, we need to give it to the dev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70AA0-0F5A-4F79-9C01-0B5038270B77}"/>
              </a:ext>
            </a:extLst>
          </p:cNvPr>
          <p:cNvSpPr txBox="1"/>
          <p:nvPr/>
        </p:nvSpPr>
        <p:spPr>
          <a:xfrm>
            <a:off x="2788657" y="4410191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B5A2-5BF0-4EBF-A9EA-1F28C5A6BDBE}"/>
              </a:ext>
            </a:extLst>
          </p:cNvPr>
          <p:cNvSpPr txBox="1"/>
          <p:nvPr/>
        </p:nvSpPr>
        <p:spPr>
          <a:xfrm>
            <a:off x="4969448" y="4399778"/>
            <a:ext cx="17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AFBB8-CC1D-4B58-A53B-05DD8C44BC1C}"/>
              </a:ext>
            </a:extLst>
          </p:cNvPr>
          <p:cNvSpPr txBox="1"/>
          <p:nvPr/>
        </p:nvSpPr>
        <p:spPr>
          <a:xfrm>
            <a:off x="8324984" y="4040859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Manager</a:t>
            </a:r>
          </a:p>
        </p:txBody>
      </p:sp>
    </p:spTree>
    <p:extLst>
      <p:ext uri="{BB962C8B-B14F-4D97-AF65-F5344CB8AC3E}">
        <p14:creationId xmlns:p14="http://schemas.microsoft.com/office/powerpoint/2010/main" val="196323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27A6B-93EB-440D-A7D4-AEEBB2A5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83" y="223138"/>
            <a:ext cx="8957050" cy="649368"/>
          </a:xfrm>
        </p:spPr>
        <p:txBody>
          <a:bodyPr>
            <a:normAutofit fontScale="90000"/>
          </a:bodyPr>
          <a:lstStyle/>
          <a:p>
            <a:r>
              <a:rPr lang="en-GB" dirty="0"/>
              <a:t>Business Activity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11B3-8801-4C76-B2BD-89EFA24A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737" y="5528717"/>
            <a:ext cx="705142" cy="115162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51B09CB-A55E-4BA8-8EE8-AA34F3D8FEBD}"/>
              </a:ext>
            </a:extLst>
          </p:cNvPr>
          <p:cNvSpPr/>
          <p:nvPr/>
        </p:nvSpPr>
        <p:spPr>
          <a:xfrm>
            <a:off x="8881403" y="3338733"/>
            <a:ext cx="2673155" cy="1687628"/>
          </a:xfrm>
          <a:prstGeom prst="wedgeRoundRectCallout">
            <a:avLst>
              <a:gd name="adj1" fmla="val 34500"/>
              <a:gd name="adj2" fmla="val 8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With BAM we can track the execution of transactions within a business process.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We can see problems and replay messages to fix things if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D2313-7865-4411-8A49-E94E242D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8" y="979287"/>
            <a:ext cx="7118106" cy="52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2F70-8322-441A-AC5E-6623062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2" y="1926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Let’s Dive Deeper on BAM</a:t>
            </a:r>
          </a:p>
        </p:txBody>
      </p:sp>
    </p:spTree>
    <p:extLst>
      <p:ext uri="{BB962C8B-B14F-4D97-AF65-F5344CB8AC3E}">
        <p14:creationId xmlns:p14="http://schemas.microsoft.com/office/powerpoint/2010/main" val="365626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B4DBC-1DCE-4E02-931A-724726EE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1" y="3075559"/>
            <a:ext cx="896661" cy="133463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C70977-3297-48D7-81BC-0D9868D7249E}"/>
              </a:ext>
            </a:extLst>
          </p:cNvPr>
          <p:cNvSpPr/>
          <p:nvPr/>
        </p:nvSpPr>
        <p:spPr>
          <a:xfrm>
            <a:off x="947225" y="761656"/>
            <a:ext cx="2534311" cy="1338942"/>
          </a:xfrm>
          <a:prstGeom prst="wedgeRoundRectCallout">
            <a:avLst>
              <a:gd name="adj1" fmla="val 18902"/>
              <a:gd name="adj2" fmla="val 1120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cant find enough good people with experience on Azure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FBB02-C106-46D8-B1D7-C37D2256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25" y="3075559"/>
            <a:ext cx="989207" cy="132421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0529D72-A645-488A-BBE5-C5C04FEBB9CA}"/>
              </a:ext>
            </a:extLst>
          </p:cNvPr>
          <p:cNvSpPr/>
          <p:nvPr/>
        </p:nvSpPr>
        <p:spPr>
          <a:xfrm>
            <a:off x="4094922" y="937118"/>
            <a:ext cx="2055980" cy="1407097"/>
          </a:xfrm>
          <a:prstGeom prst="wedgeRoundRectCallout">
            <a:avLst>
              <a:gd name="adj1" fmla="val 37114"/>
              <a:gd name="adj2" fmla="val 93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experienced people I have are maxed out but too much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5A35E-28DE-40D0-967F-1123BB92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55" y="2176968"/>
            <a:ext cx="1508592" cy="179718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B70E8A2-5DC4-4DDB-84B4-935F88A9000D}"/>
              </a:ext>
            </a:extLst>
          </p:cNvPr>
          <p:cNvSpPr/>
          <p:nvPr/>
        </p:nvSpPr>
        <p:spPr>
          <a:xfrm>
            <a:off x="6827520" y="506438"/>
            <a:ext cx="2224663" cy="1746906"/>
          </a:xfrm>
          <a:prstGeom prst="wedgeRoundRectCallout">
            <a:avLst>
              <a:gd name="adj1" fmla="val 31816"/>
              <a:gd name="adj2" fmla="val 848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don’t have time to train and get the experience we need with the technologies we are 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70AA0-0F5A-4F79-9C01-0B5038270B77}"/>
              </a:ext>
            </a:extLst>
          </p:cNvPr>
          <p:cNvSpPr txBox="1"/>
          <p:nvPr/>
        </p:nvSpPr>
        <p:spPr>
          <a:xfrm>
            <a:off x="2788657" y="4410191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B5A2-5BF0-4EBF-A9EA-1F28C5A6BDBE}"/>
              </a:ext>
            </a:extLst>
          </p:cNvPr>
          <p:cNvSpPr txBox="1"/>
          <p:nvPr/>
        </p:nvSpPr>
        <p:spPr>
          <a:xfrm>
            <a:off x="4969448" y="4399778"/>
            <a:ext cx="17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AFBB8-CC1D-4B58-A53B-05DD8C44BC1C}"/>
              </a:ext>
            </a:extLst>
          </p:cNvPr>
          <p:cNvSpPr txBox="1"/>
          <p:nvPr/>
        </p:nvSpPr>
        <p:spPr>
          <a:xfrm>
            <a:off x="8324984" y="4040859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Manager</a:t>
            </a:r>
          </a:p>
        </p:txBody>
      </p:sp>
    </p:spTree>
    <p:extLst>
      <p:ext uri="{BB962C8B-B14F-4D97-AF65-F5344CB8AC3E}">
        <p14:creationId xmlns:p14="http://schemas.microsoft.com/office/powerpoint/2010/main" val="426472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D26E-A2B1-4B4F-BEBD-42B00ECD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Now: Atomic Scope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84F0-3955-4AE2-B243-1EEB7E116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33FEA-3529-4812-9E6A-7A2226A84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1188" y="1825625"/>
            <a:ext cx="3302611" cy="4351338"/>
          </a:xfrm>
        </p:spPr>
        <p:txBody>
          <a:bodyPr>
            <a:normAutofit/>
          </a:bodyPr>
          <a:lstStyle/>
          <a:p>
            <a:r>
              <a:rPr lang="en-GB" sz="1800" dirty="0"/>
              <a:t>For BizTalk Customers</a:t>
            </a:r>
          </a:p>
          <a:p>
            <a:endParaRPr lang="en-GB" sz="1800" dirty="0"/>
          </a:p>
          <a:p>
            <a:r>
              <a:rPr lang="en-GB" sz="1800" dirty="0"/>
              <a:t>For BizTalk + Azure Customers</a:t>
            </a:r>
          </a:p>
          <a:p>
            <a:endParaRPr lang="en-GB" sz="1800" dirty="0"/>
          </a:p>
          <a:p>
            <a:r>
              <a:rPr lang="en-GB" sz="1800" dirty="0"/>
              <a:t>Deploy on your own Infrastructure (on premise or cloud)</a:t>
            </a:r>
          </a:p>
        </p:txBody>
      </p:sp>
      <p:pic>
        <p:nvPicPr>
          <p:cNvPr id="1026" name="Picture 2" descr="image.png">
            <a:extLst>
              <a:ext uri="{FF2B5EF4-FFF2-40B4-BE49-F238E27FC236}">
                <a16:creationId xmlns:a16="http://schemas.microsoft.com/office/drawing/2014/main" id="{E3AEF3C8-0BA7-4DCD-B2BD-89AB42F6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1493740"/>
            <a:ext cx="7212989" cy="49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0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D26E-A2B1-4B4F-BEBD-42B00ECD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73" y="74394"/>
            <a:ext cx="10515600" cy="863392"/>
          </a:xfrm>
        </p:spPr>
        <p:txBody>
          <a:bodyPr>
            <a:normAutofit/>
          </a:bodyPr>
          <a:lstStyle/>
          <a:p>
            <a:r>
              <a:rPr lang="en-GB" sz="2800" dirty="0"/>
              <a:t>New: SL360 BAM powered by Atomic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33FEA-3529-4812-9E6A-7A2226A84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1188" y="1825625"/>
            <a:ext cx="3302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/>
              <a:t>Benefits</a:t>
            </a:r>
          </a:p>
          <a:p>
            <a:r>
              <a:rPr lang="en-GB" sz="1800" dirty="0"/>
              <a:t>View Business Process Transactions in Serverless 360</a:t>
            </a:r>
          </a:p>
          <a:p>
            <a:endParaRPr lang="en-GB" sz="1800" dirty="0"/>
          </a:p>
          <a:p>
            <a:r>
              <a:rPr lang="en-GB" sz="1800" dirty="0"/>
              <a:t>Simplified SaaS provisioning (we setup and manage Atomic Scope infrastructure behind the scenes)</a:t>
            </a:r>
          </a:p>
          <a:p>
            <a:endParaRPr lang="en-GB" sz="1800" dirty="0"/>
          </a:p>
          <a:p>
            <a:r>
              <a:rPr lang="en-GB" sz="1800" dirty="0"/>
              <a:t>Many customers asking for combo of these 2 products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13252A-0916-4FC9-A98F-8D5626BF525D}"/>
              </a:ext>
            </a:extLst>
          </p:cNvPr>
          <p:cNvSpPr/>
          <p:nvPr/>
        </p:nvSpPr>
        <p:spPr>
          <a:xfrm>
            <a:off x="1345809" y="1397392"/>
            <a:ext cx="3343422" cy="4407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C0E93-3F78-4947-BB45-45823B33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08" y="3983282"/>
            <a:ext cx="756661" cy="621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5D047-9E76-4FEE-AA91-5B424C1C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79" y="3126458"/>
            <a:ext cx="869192" cy="73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183D2-A17A-4E9F-B2BD-BCE1D0170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433" y="3193367"/>
            <a:ext cx="682777" cy="693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8EE5D-5539-404F-8891-E31E71AB1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001" y="2230537"/>
            <a:ext cx="933474" cy="799207"/>
          </a:xfrm>
          <a:prstGeom prst="rect">
            <a:avLst/>
          </a:prstGeom>
        </p:spPr>
      </p:pic>
      <p:pic>
        <p:nvPicPr>
          <p:cNvPr id="2050" name="Picture 2" descr="Atomic Scope logo">
            <a:extLst>
              <a:ext uri="{FF2B5EF4-FFF2-40B4-BE49-F238E27FC236}">
                <a16:creationId xmlns:a16="http://schemas.microsoft.com/office/drawing/2014/main" id="{DFF4F0F1-1F79-4F5B-AAD8-2CD52D11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39" y="4971318"/>
            <a:ext cx="22860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2BC7FD-DCCC-493A-9273-58DED4B1A5D2}"/>
              </a:ext>
            </a:extLst>
          </p:cNvPr>
          <p:cNvCxnSpPr>
            <a:cxnSpLocks/>
            <a:stCxn id="2050" idx="0"/>
            <a:endCxn id="6" idx="2"/>
          </p:cNvCxnSpPr>
          <p:nvPr/>
        </p:nvCxnSpPr>
        <p:spPr>
          <a:xfrm flipV="1">
            <a:off x="2848739" y="4604825"/>
            <a:ext cx="0" cy="366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erverless360">
            <a:extLst>
              <a:ext uri="{FF2B5EF4-FFF2-40B4-BE49-F238E27FC236}">
                <a16:creationId xmlns:a16="http://schemas.microsoft.com/office/drawing/2014/main" id="{83CC3911-7F1A-44E7-BC0F-958A7A98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39" y="1572793"/>
            <a:ext cx="27241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FB0D5-A245-4A98-BF14-7AE259F4ACD2}"/>
              </a:ext>
            </a:extLst>
          </p:cNvPr>
          <p:cNvSpPr txBox="1"/>
          <p:nvPr/>
        </p:nvSpPr>
        <p:spPr>
          <a:xfrm>
            <a:off x="1808497" y="5180868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(Its embedded within SL360)</a:t>
            </a:r>
          </a:p>
        </p:txBody>
      </p:sp>
    </p:spTree>
    <p:extLst>
      <p:ext uri="{BB962C8B-B14F-4D97-AF65-F5344CB8AC3E}">
        <p14:creationId xmlns:p14="http://schemas.microsoft.com/office/powerpoint/2010/main" val="423986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2F70-8322-441A-AC5E-6623062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2" y="1926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Simple Demo  </a:t>
            </a:r>
            <a:br>
              <a:rPr lang="en-GB" dirty="0"/>
            </a:br>
            <a:r>
              <a:rPr lang="en-GB" dirty="0"/>
              <a:t>Bam in &lt;5 minutes</a:t>
            </a:r>
          </a:p>
        </p:txBody>
      </p:sp>
    </p:spTree>
    <p:extLst>
      <p:ext uri="{BB962C8B-B14F-4D97-AF65-F5344CB8AC3E}">
        <p14:creationId xmlns:p14="http://schemas.microsoft.com/office/powerpoint/2010/main" val="330324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2F70-8322-441A-AC5E-6623062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2" y="1926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Using it in the Real-World</a:t>
            </a:r>
          </a:p>
        </p:txBody>
      </p:sp>
    </p:spTree>
    <p:extLst>
      <p:ext uri="{BB962C8B-B14F-4D97-AF65-F5344CB8AC3E}">
        <p14:creationId xmlns:p14="http://schemas.microsoft.com/office/powerpoint/2010/main" val="112667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8ABE-1FCB-4DE8-A9F3-BB0F9CFA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Popular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67817-E9F2-4E65-905D-BDC0717C6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Customer driven feedback drives most popular products</a:t>
            </a:r>
          </a:p>
        </p:txBody>
      </p:sp>
    </p:spTree>
    <p:extLst>
      <p:ext uri="{BB962C8B-B14F-4D97-AF65-F5344CB8AC3E}">
        <p14:creationId xmlns:p14="http://schemas.microsoft.com/office/powerpoint/2010/main" val="128680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07DB6-83A8-44F0-AEB0-13287830704B}"/>
              </a:ext>
            </a:extLst>
          </p:cNvPr>
          <p:cNvSpPr/>
          <p:nvPr/>
        </p:nvSpPr>
        <p:spPr>
          <a:xfrm>
            <a:off x="598027" y="1421909"/>
            <a:ext cx="11036952" cy="3135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83BB1-90FD-43CB-8187-E96A3BE6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28" y="1488638"/>
            <a:ext cx="577645" cy="492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ADF3D-033E-41FC-8549-61337675513E}"/>
              </a:ext>
            </a:extLst>
          </p:cNvPr>
          <p:cNvSpPr txBox="1"/>
          <p:nvPr/>
        </p:nvSpPr>
        <p:spPr>
          <a:xfrm>
            <a:off x="9080270" y="1467601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Enterprise Application Platform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266F0-07EF-44B9-B3DE-2AFC847A499E}"/>
              </a:ext>
            </a:extLst>
          </p:cNvPr>
          <p:cNvSpPr txBox="1"/>
          <p:nvPr/>
        </p:nvSpPr>
        <p:spPr>
          <a:xfrm>
            <a:off x="3638286" y="1983910"/>
            <a:ext cx="275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Refresh Most Popular Products Logic App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4C4A3-ACBD-4754-A838-035617268702}"/>
              </a:ext>
            </a:extLst>
          </p:cNvPr>
          <p:cNvSpPr/>
          <p:nvPr/>
        </p:nvSpPr>
        <p:spPr>
          <a:xfrm>
            <a:off x="4882758" y="5261559"/>
            <a:ext cx="4409750" cy="144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E543C7-3AEB-4E05-9BEA-E6517BF9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43" y="5298384"/>
            <a:ext cx="546053" cy="285362"/>
          </a:xfrm>
          <a:prstGeom prst="rect">
            <a:avLst/>
          </a:prstGeom>
        </p:spPr>
      </p:pic>
      <p:pic>
        <p:nvPicPr>
          <p:cNvPr id="19" name="Picture 2" descr="Image result for shopify image">
            <a:extLst>
              <a:ext uri="{FF2B5EF4-FFF2-40B4-BE49-F238E27FC236}">
                <a16:creationId xmlns:a16="http://schemas.microsoft.com/office/drawing/2014/main" id="{880F74DC-FEE5-4933-AA58-0F0E91D3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71" y="5387573"/>
            <a:ext cx="2227363" cy="12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FBE3D6-A5C5-4A98-84AF-E22D6DAA7C8D}"/>
              </a:ext>
            </a:extLst>
          </p:cNvPr>
          <p:cNvSpPr txBox="1"/>
          <p:nvPr/>
        </p:nvSpPr>
        <p:spPr>
          <a:xfrm>
            <a:off x="5434996" y="5249074"/>
            <a:ext cx="960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Online Store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C2D477-E401-4A5D-A13E-C4E1A06CE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891" y="5677104"/>
            <a:ext cx="439515" cy="56002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4C0786-2079-41F5-ABAC-C3C77097CACE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 flipV="1">
            <a:off x="2896097" y="5982738"/>
            <a:ext cx="1986661" cy="31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F3CA3A4-5819-4C30-A139-6CBD154F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052" y="5790508"/>
            <a:ext cx="641045" cy="446617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0553B5-393E-4CAB-BD8E-62A510666D70}"/>
              </a:ext>
            </a:extLst>
          </p:cNvPr>
          <p:cNvCxnSpPr>
            <a:cxnSpLocks/>
          </p:cNvCxnSpPr>
          <p:nvPr/>
        </p:nvCxnSpPr>
        <p:spPr>
          <a:xfrm>
            <a:off x="6035833" y="2882706"/>
            <a:ext cx="0" cy="2378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3C85BF-EE59-4738-8402-8D8EF4DB6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688" y="365288"/>
            <a:ext cx="584211" cy="75330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3603F6-4525-470C-A521-A3F59E5E1B68}"/>
              </a:ext>
            </a:extLst>
          </p:cNvPr>
          <p:cNvCxnSpPr>
            <a:cxnSpLocks/>
            <a:stCxn id="61" idx="0"/>
            <a:endCxn id="7" idx="2"/>
          </p:cNvCxnSpPr>
          <p:nvPr/>
        </p:nvCxnSpPr>
        <p:spPr>
          <a:xfrm flipV="1">
            <a:off x="7488794" y="1118594"/>
            <a:ext cx="0" cy="12212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9537621-75FE-4F55-B6A4-5C8535FF1AEB}"/>
              </a:ext>
            </a:extLst>
          </p:cNvPr>
          <p:cNvSpPr txBox="1"/>
          <p:nvPr/>
        </p:nvSpPr>
        <p:spPr>
          <a:xfrm>
            <a:off x="7780899" y="579467"/>
            <a:ext cx="102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SQL Azure 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31EB88-54E3-4049-96F3-0C0002CB10E4}"/>
              </a:ext>
            </a:extLst>
          </p:cNvPr>
          <p:cNvSpPr/>
          <p:nvPr/>
        </p:nvSpPr>
        <p:spPr>
          <a:xfrm>
            <a:off x="3594744" y="1997997"/>
            <a:ext cx="6314132" cy="16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13D89F9-9D6D-42E5-AB6E-37B99B58B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043" y="3194050"/>
            <a:ext cx="460751" cy="36649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DBDDA5E-448B-400A-8EAE-85A125019A09}"/>
              </a:ext>
            </a:extLst>
          </p:cNvPr>
          <p:cNvSpPr/>
          <p:nvPr/>
        </p:nvSpPr>
        <p:spPr>
          <a:xfrm>
            <a:off x="3840492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Nightly Trigger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E66875A-B375-442D-B6D6-2065D78D3344}"/>
              </a:ext>
            </a:extLst>
          </p:cNvPr>
          <p:cNvSpPr/>
          <p:nvPr/>
        </p:nvSpPr>
        <p:spPr>
          <a:xfrm>
            <a:off x="5502828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Clean Collection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7C8579-C249-4816-8F58-4186080001B5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4906502" y="2605025"/>
            <a:ext cx="5963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0B3E563-30C3-4E93-BDB7-F6EF5EE7A032}"/>
              </a:ext>
            </a:extLst>
          </p:cNvPr>
          <p:cNvSpPr/>
          <p:nvPr/>
        </p:nvSpPr>
        <p:spPr>
          <a:xfrm>
            <a:off x="6955789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Get Most Popular Products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4B0FEE9-7600-484D-856E-79D4794096DF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>
            <a:off x="6568838" y="2605025"/>
            <a:ext cx="3869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89AD47-3DEE-4C67-B60F-A53794BA706D}"/>
              </a:ext>
            </a:extLst>
          </p:cNvPr>
          <p:cNvSpPr/>
          <p:nvPr/>
        </p:nvSpPr>
        <p:spPr>
          <a:xfrm>
            <a:off x="8410614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Add Product to Collection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52CD5A-4295-43CB-88F0-F8E93A1E4A72}"/>
              </a:ext>
            </a:extLst>
          </p:cNvPr>
          <p:cNvCxnSpPr>
            <a:cxnSpLocks/>
            <a:stCxn id="61" idx="3"/>
            <a:endCxn id="66" idx="1"/>
          </p:cNvCxnSpPr>
          <p:nvPr/>
        </p:nvCxnSpPr>
        <p:spPr>
          <a:xfrm>
            <a:off x="8021799" y="2605025"/>
            <a:ext cx="388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4302715-0CE7-43A7-A5FD-220AF56D8D10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8943619" y="2870221"/>
            <a:ext cx="31014" cy="2378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1E521D9-572C-41C5-B3AF-A7D119F41D8F}"/>
              </a:ext>
            </a:extLst>
          </p:cNvPr>
          <p:cNvSpPr/>
          <p:nvPr/>
        </p:nvSpPr>
        <p:spPr>
          <a:xfrm>
            <a:off x="2392392" y="782128"/>
            <a:ext cx="4836544" cy="4825042"/>
          </a:xfrm>
          <a:custGeom>
            <a:avLst/>
            <a:gdLst>
              <a:gd name="connsiteX0" fmla="*/ 2484408 w 4836544"/>
              <a:gd name="connsiteY0" fmla="*/ 4825042 h 4825042"/>
              <a:gd name="connsiteX1" fmla="*/ 2432650 w 4836544"/>
              <a:gd name="connsiteY1" fmla="*/ 4819291 h 4825042"/>
              <a:gd name="connsiteX2" fmla="*/ 2248619 w 4836544"/>
              <a:gd name="connsiteY2" fmla="*/ 4750280 h 4825042"/>
              <a:gd name="connsiteX3" fmla="*/ 2076091 w 4836544"/>
              <a:gd name="connsiteY3" fmla="*/ 4698521 h 4825042"/>
              <a:gd name="connsiteX4" fmla="*/ 1961072 w 4836544"/>
              <a:gd name="connsiteY4" fmla="*/ 4658264 h 4825042"/>
              <a:gd name="connsiteX5" fmla="*/ 1892061 w 4836544"/>
              <a:gd name="connsiteY5" fmla="*/ 4635261 h 4825042"/>
              <a:gd name="connsiteX6" fmla="*/ 1857555 w 4836544"/>
              <a:gd name="connsiteY6" fmla="*/ 4612257 h 4825042"/>
              <a:gd name="connsiteX7" fmla="*/ 1823050 w 4836544"/>
              <a:gd name="connsiteY7" fmla="*/ 4606506 h 4825042"/>
              <a:gd name="connsiteX8" fmla="*/ 1782793 w 4836544"/>
              <a:gd name="connsiteY8" fmla="*/ 4595004 h 4825042"/>
              <a:gd name="connsiteX9" fmla="*/ 1759789 w 4836544"/>
              <a:gd name="connsiteY9" fmla="*/ 4589253 h 4825042"/>
              <a:gd name="connsiteX10" fmla="*/ 1725283 w 4836544"/>
              <a:gd name="connsiteY10" fmla="*/ 4572000 h 4825042"/>
              <a:gd name="connsiteX11" fmla="*/ 1696529 w 4836544"/>
              <a:gd name="connsiteY11" fmla="*/ 4554747 h 4825042"/>
              <a:gd name="connsiteX12" fmla="*/ 1662023 w 4836544"/>
              <a:gd name="connsiteY12" fmla="*/ 4531744 h 4825042"/>
              <a:gd name="connsiteX13" fmla="*/ 1621766 w 4836544"/>
              <a:gd name="connsiteY13" fmla="*/ 4514491 h 4825042"/>
              <a:gd name="connsiteX14" fmla="*/ 1529751 w 4836544"/>
              <a:gd name="connsiteY14" fmla="*/ 4462732 h 4825042"/>
              <a:gd name="connsiteX15" fmla="*/ 1495246 w 4836544"/>
              <a:gd name="connsiteY15" fmla="*/ 4445480 h 4825042"/>
              <a:gd name="connsiteX16" fmla="*/ 1454989 w 4836544"/>
              <a:gd name="connsiteY16" fmla="*/ 4433978 h 4825042"/>
              <a:gd name="connsiteX17" fmla="*/ 1420483 w 4836544"/>
              <a:gd name="connsiteY17" fmla="*/ 4416725 h 4825042"/>
              <a:gd name="connsiteX18" fmla="*/ 1339970 w 4836544"/>
              <a:gd name="connsiteY18" fmla="*/ 4387970 h 4825042"/>
              <a:gd name="connsiteX19" fmla="*/ 1316966 w 4836544"/>
              <a:gd name="connsiteY19" fmla="*/ 4370717 h 4825042"/>
              <a:gd name="connsiteX20" fmla="*/ 1288212 w 4836544"/>
              <a:gd name="connsiteY20" fmla="*/ 4353464 h 4825042"/>
              <a:gd name="connsiteX21" fmla="*/ 1213450 w 4836544"/>
              <a:gd name="connsiteY21" fmla="*/ 4318959 h 4825042"/>
              <a:gd name="connsiteX22" fmla="*/ 1190446 w 4836544"/>
              <a:gd name="connsiteY22" fmla="*/ 4290204 h 4825042"/>
              <a:gd name="connsiteX23" fmla="*/ 1121434 w 4836544"/>
              <a:gd name="connsiteY23" fmla="*/ 4244197 h 4825042"/>
              <a:gd name="connsiteX24" fmla="*/ 1086929 w 4836544"/>
              <a:gd name="connsiteY24" fmla="*/ 4215442 h 4825042"/>
              <a:gd name="connsiteX25" fmla="*/ 1046672 w 4836544"/>
              <a:gd name="connsiteY25" fmla="*/ 4186687 h 4825042"/>
              <a:gd name="connsiteX26" fmla="*/ 960408 w 4836544"/>
              <a:gd name="connsiteY26" fmla="*/ 4100423 h 4825042"/>
              <a:gd name="connsiteX27" fmla="*/ 920151 w 4836544"/>
              <a:gd name="connsiteY27" fmla="*/ 4071668 h 4825042"/>
              <a:gd name="connsiteX28" fmla="*/ 868393 w 4836544"/>
              <a:gd name="connsiteY28" fmla="*/ 4042914 h 4825042"/>
              <a:gd name="connsiteX29" fmla="*/ 822385 w 4836544"/>
              <a:gd name="connsiteY29" fmla="*/ 3968151 h 4825042"/>
              <a:gd name="connsiteX30" fmla="*/ 793631 w 4836544"/>
              <a:gd name="connsiteY30" fmla="*/ 3939397 h 4825042"/>
              <a:gd name="connsiteX31" fmla="*/ 736121 w 4836544"/>
              <a:gd name="connsiteY31" fmla="*/ 3887638 h 4825042"/>
              <a:gd name="connsiteX32" fmla="*/ 718868 w 4836544"/>
              <a:gd name="connsiteY32" fmla="*/ 3847381 h 4825042"/>
              <a:gd name="connsiteX33" fmla="*/ 701616 w 4836544"/>
              <a:gd name="connsiteY33" fmla="*/ 3830129 h 4825042"/>
              <a:gd name="connsiteX34" fmla="*/ 684363 w 4836544"/>
              <a:gd name="connsiteY34" fmla="*/ 3807125 h 4825042"/>
              <a:gd name="connsiteX35" fmla="*/ 626853 w 4836544"/>
              <a:gd name="connsiteY35" fmla="*/ 3726612 h 4825042"/>
              <a:gd name="connsiteX36" fmla="*/ 546340 w 4836544"/>
              <a:gd name="connsiteY36" fmla="*/ 3646098 h 4825042"/>
              <a:gd name="connsiteX37" fmla="*/ 471578 w 4836544"/>
              <a:gd name="connsiteY37" fmla="*/ 3536830 h 4825042"/>
              <a:gd name="connsiteX38" fmla="*/ 448574 w 4836544"/>
              <a:gd name="connsiteY38" fmla="*/ 3496574 h 4825042"/>
              <a:gd name="connsiteX39" fmla="*/ 391065 w 4836544"/>
              <a:gd name="connsiteY39" fmla="*/ 3427563 h 4825042"/>
              <a:gd name="connsiteX40" fmla="*/ 362310 w 4836544"/>
              <a:gd name="connsiteY40" fmla="*/ 3387306 h 4825042"/>
              <a:gd name="connsiteX41" fmla="*/ 333555 w 4836544"/>
              <a:gd name="connsiteY41" fmla="*/ 3358551 h 4825042"/>
              <a:gd name="connsiteX42" fmla="*/ 304800 w 4836544"/>
              <a:gd name="connsiteY42" fmla="*/ 3318295 h 4825042"/>
              <a:gd name="connsiteX43" fmla="*/ 276046 w 4836544"/>
              <a:gd name="connsiteY43" fmla="*/ 3295291 h 4825042"/>
              <a:gd name="connsiteX44" fmla="*/ 247291 w 4836544"/>
              <a:gd name="connsiteY44" fmla="*/ 3255034 h 4825042"/>
              <a:gd name="connsiteX45" fmla="*/ 207034 w 4836544"/>
              <a:gd name="connsiteY45" fmla="*/ 3203276 h 4825042"/>
              <a:gd name="connsiteX46" fmla="*/ 189782 w 4836544"/>
              <a:gd name="connsiteY46" fmla="*/ 3174521 h 4825042"/>
              <a:gd name="connsiteX47" fmla="*/ 161027 w 4836544"/>
              <a:gd name="connsiteY47" fmla="*/ 3140015 h 4825042"/>
              <a:gd name="connsiteX48" fmla="*/ 132272 w 4836544"/>
              <a:gd name="connsiteY48" fmla="*/ 3094008 h 4825042"/>
              <a:gd name="connsiteX49" fmla="*/ 126521 w 4836544"/>
              <a:gd name="connsiteY49" fmla="*/ 3071004 h 4825042"/>
              <a:gd name="connsiteX50" fmla="*/ 115019 w 4836544"/>
              <a:gd name="connsiteY50" fmla="*/ 3048000 h 4825042"/>
              <a:gd name="connsiteX51" fmla="*/ 97766 w 4836544"/>
              <a:gd name="connsiteY51" fmla="*/ 3007744 h 4825042"/>
              <a:gd name="connsiteX52" fmla="*/ 80514 w 4836544"/>
              <a:gd name="connsiteY52" fmla="*/ 2973238 h 4825042"/>
              <a:gd name="connsiteX53" fmla="*/ 63261 w 4836544"/>
              <a:gd name="connsiteY53" fmla="*/ 2909978 h 4825042"/>
              <a:gd name="connsiteX54" fmla="*/ 46008 w 4836544"/>
              <a:gd name="connsiteY54" fmla="*/ 2875472 h 4825042"/>
              <a:gd name="connsiteX55" fmla="*/ 34506 w 4836544"/>
              <a:gd name="connsiteY55" fmla="*/ 2846717 h 4825042"/>
              <a:gd name="connsiteX56" fmla="*/ 17253 w 4836544"/>
              <a:gd name="connsiteY56" fmla="*/ 2743200 h 4825042"/>
              <a:gd name="connsiteX57" fmla="*/ 0 w 4836544"/>
              <a:gd name="connsiteY57" fmla="*/ 2702944 h 4825042"/>
              <a:gd name="connsiteX58" fmla="*/ 5751 w 4836544"/>
              <a:gd name="connsiteY58" fmla="*/ 2541917 h 4825042"/>
              <a:gd name="connsiteX59" fmla="*/ 11502 w 4836544"/>
              <a:gd name="connsiteY59" fmla="*/ 2208363 h 4825042"/>
              <a:gd name="connsiteX60" fmla="*/ 23004 w 4836544"/>
              <a:gd name="connsiteY60" fmla="*/ 2127849 h 4825042"/>
              <a:gd name="connsiteX61" fmla="*/ 57510 w 4836544"/>
              <a:gd name="connsiteY61" fmla="*/ 1972574 h 4825042"/>
              <a:gd name="connsiteX62" fmla="*/ 69012 w 4836544"/>
              <a:gd name="connsiteY62" fmla="*/ 1926566 h 4825042"/>
              <a:gd name="connsiteX63" fmla="*/ 97766 w 4836544"/>
              <a:gd name="connsiteY63" fmla="*/ 1805797 h 4825042"/>
              <a:gd name="connsiteX64" fmla="*/ 103517 w 4836544"/>
              <a:gd name="connsiteY64" fmla="*/ 1765540 h 4825042"/>
              <a:gd name="connsiteX65" fmla="*/ 115019 w 4836544"/>
              <a:gd name="connsiteY65" fmla="*/ 1742536 h 4825042"/>
              <a:gd name="connsiteX66" fmla="*/ 120770 w 4836544"/>
              <a:gd name="connsiteY66" fmla="*/ 1690778 h 4825042"/>
              <a:gd name="connsiteX67" fmla="*/ 138023 w 4836544"/>
              <a:gd name="connsiteY67" fmla="*/ 1644770 h 4825042"/>
              <a:gd name="connsiteX68" fmla="*/ 166778 w 4836544"/>
              <a:gd name="connsiteY68" fmla="*/ 1570008 h 4825042"/>
              <a:gd name="connsiteX69" fmla="*/ 184031 w 4836544"/>
              <a:gd name="connsiteY69" fmla="*/ 1500997 h 4825042"/>
              <a:gd name="connsiteX70" fmla="*/ 201283 w 4836544"/>
              <a:gd name="connsiteY70" fmla="*/ 1477993 h 4825042"/>
              <a:gd name="connsiteX71" fmla="*/ 218536 w 4836544"/>
              <a:gd name="connsiteY71" fmla="*/ 1437736 h 4825042"/>
              <a:gd name="connsiteX72" fmla="*/ 224287 w 4836544"/>
              <a:gd name="connsiteY72" fmla="*/ 1420483 h 4825042"/>
              <a:gd name="connsiteX73" fmla="*/ 230038 w 4836544"/>
              <a:gd name="connsiteY73" fmla="*/ 1397480 h 4825042"/>
              <a:gd name="connsiteX74" fmla="*/ 247291 w 4836544"/>
              <a:gd name="connsiteY74" fmla="*/ 1374476 h 4825042"/>
              <a:gd name="connsiteX75" fmla="*/ 258793 w 4836544"/>
              <a:gd name="connsiteY75" fmla="*/ 1334219 h 4825042"/>
              <a:gd name="connsiteX76" fmla="*/ 287548 w 4836544"/>
              <a:gd name="connsiteY76" fmla="*/ 1293963 h 4825042"/>
              <a:gd name="connsiteX77" fmla="*/ 316302 w 4836544"/>
              <a:gd name="connsiteY77" fmla="*/ 1236453 h 4825042"/>
              <a:gd name="connsiteX78" fmla="*/ 345057 w 4836544"/>
              <a:gd name="connsiteY78" fmla="*/ 1213449 h 4825042"/>
              <a:gd name="connsiteX79" fmla="*/ 368061 w 4836544"/>
              <a:gd name="connsiteY79" fmla="*/ 1167442 h 4825042"/>
              <a:gd name="connsiteX80" fmla="*/ 385314 w 4836544"/>
              <a:gd name="connsiteY80" fmla="*/ 1150189 h 4825042"/>
              <a:gd name="connsiteX81" fmla="*/ 402566 w 4836544"/>
              <a:gd name="connsiteY81" fmla="*/ 1127185 h 4825042"/>
              <a:gd name="connsiteX82" fmla="*/ 431321 w 4836544"/>
              <a:gd name="connsiteY82" fmla="*/ 1098430 h 4825042"/>
              <a:gd name="connsiteX83" fmla="*/ 448574 w 4836544"/>
              <a:gd name="connsiteY83" fmla="*/ 1075427 h 4825042"/>
              <a:gd name="connsiteX84" fmla="*/ 494582 w 4836544"/>
              <a:gd name="connsiteY84" fmla="*/ 1035170 h 4825042"/>
              <a:gd name="connsiteX85" fmla="*/ 511834 w 4836544"/>
              <a:gd name="connsiteY85" fmla="*/ 1006415 h 4825042"/>
              <a:gd name="connsiteX86" fmla="*/ 557842 w 4836544"/>
              <a:gd name="connsiteY86" fmla="*/ 977661 h 4825042"/>
              <a:gd name="connsiteX87" fmla="*/ 598099 w 4836544"/>
              <a:gd name="connsiteY87" fmla="*/ 931653 h 4825042"/>
              <a:gd name="connsiteX88" fmla="*/ 667110 w 4836544"/>
              <a:gd name="connsiteY88" fmla="*/ 874144 h 4825042"/>
              <a:gd name="connsiteX89" fmla="*/ 759125 w 4836544"/>
              <a:gd name="connsiteY89" fmla="*/ 793630 h 4825042"/>
              <a:gd name="connsiteX90" fmla="*/ 816634 w 4836544"/>
              <a:gd name="connsiteY90" fmla="*/ 747623 h 4825042"/>
              <a:gd name="connsiteX91" fmla="*/ 856891 w 4836544"/>
              <a:gd name="connsiteY91" fmla="*/ 707366 h 4825042"/>
              <a:gd name="connsiteX92" fmla="*/ 874144 w 4836544"/>
              <a:gd name="connsiteY92" fmla="*/ 690114 h 4825042"/>
              <a:gd name="connsiteX93" fmla="*/ 897148 w 4836544"/>
              <a:gd name="connsiteY93" fmla="*/ 661359 h 4825042"/>
              <a:gd name="connsiteX94" fmla="*/ 925902 w 4836544"/>
              <a:gd name="connsiteY94" fmla="*/ 644106 h 4825042"/>
              <a:gd name="connsiteX95" fmla="*/ 943155 w 4836544"/>
              <a:gd name="connsiteY95" fmla="*/ 626853 h 4825042"/>
              <a:gd name="connsiteX96" fmla="*/ 960408 w 4836544"/>
              <a:gd name="connsiteY96" fmla="*/ 615351 h 4825042"/>
              <a:gd name="connsiteX97" fmla="*/ 983412 w 4836544"/>
              <a:gd name="connsiteY97" fmla="*/ 598098 h 4825042"/>
              <a:gd name="connsiteX98" fmla="*/ 1023668 w 4836544"/>
              <a:gd name="connsiteY98" fmla="*/ 563593 h 4825042"/>
              <a:gd name="connsiteX99" fmla="*/ 1063925 w 4836544"/>
              <a:gd name="connsiteY99" fmla="*/ 546340 h 4825042"/>
              <a:gd name="connsiteX100" fmla="*/ 1086929 w 4836544"/>
              <a:gd name="connsiteY100" fmla="*/ 529087 h 4825042"/>
              <a:gd name="connsiteX101" fmla="*/ 1115683 w 4836544"/>
              <a:gd name="connsiteY101" fmla="*/ 517585 h 4825042"/>
              <a:gd name="connsiteX102" fmla="*/ 1150189 w 4836544"/>
              <a:gd name="connsiteY102" fmla="*/ 500332 h 4825042"/>
              <a:gd name="connsiteX103" fmla="*/ 1230702 w 4836544"/>
              <a:gd name="connsiteY103" fmla="*/ 460076 h 4825042"/>
              <a:gd name="connsiteX104" fmla="*/ 1351472 w 4836544"/>
              <a:gd name="connsiteY104" fmla="*/ 431321 h 4825042"/>
              <a:gd name="connsiteX105" fmla="*/ 1460740 w 4836544"/>
              <a:gd name="connsiteY105" fmla="*/ 396815 h 4825042"/>
              <a:gd name="connsiteX106" fmla="*/ 1547004 w 4836544"/>
              <a:gd name="connsiteY106" fmla="*/ 379563 h 4825042"/>
              <a:gd name="connsiteX107" fmla="*/ 1685027 w 4836544"/>
              <a:gd name="connsiteY107" fmla="*/ 350808 h 4825042"/>
              <a:gd name="connsiteX108" fmla="*/ 1794295 w 4836544"/>
              <a:gd name="connsiteY108" fmla="*/ 345057 h 4825042"/>
              <a:gd name="connsiteX109" fmla="*/ 2179608 w 4836544"/>
              <a:gd name="connsiteY109" fmla="*/ 327804 h 4825042"/>
              <a:gd name="connsiteX110" fmla="*/ 2334883 w 4836544"/>
              <a:gd name="connsiteY110" fmla="*/ 299049 h 4825042"/>
              <a:gd name="connsiteX111" fmla="*/ 2386642 w 4836544"/>
              <a:gd name="connsiteY111" fmla="*/ 287547 h 4825042"/>
              <a:gd name="connsiteX112" fmla="*/ 2444151 w 4836544"/>
              <a:gd name="connsiteY112" fmla="*/ 270295 h 4825042"/>
              <a:gd name="connsiteX113" fmla="*/ 2495910 w 4836544"/>
              <a:gd name="connsiteY113" fmla="*/ 264544 h 4825042"/>
              <a:gd name="connsiteX114" fmla="*/ 2616680 w 4836544"/>
              <a:gd name="connsiteY114" fmla="*/ 247291 h 4825042"/>
              <a:gd name="connsiteX115" fmla="*/ 2674189 w 4836544"/>
              <a:gd name="connsiteY115" fmla="*/ 230038 h 4825042"/>
              <a:gd name="connsiteX116" fmla="*/ 2702944 w 4836544"/>
              <a:gd name="connsiteY116" fmla="*/ 218536 h 4825042"/>
              <a:gd name="connsiteX117" fmla="*/ 2725948 w 4836544"/>
              <a:gd name="connsiteY117" fmla="*/ 212785 h 4825042"/>
              <a:gd name="connsiteX118" fmla="*/ 2794959 w 4836544"/>
              <a:gd name="connsiteY118" fmla="*/ 195532 h 4825042"/>
              <a:gd name="connsiteX119" fmla="*/ 2840966 w 4836544"/>
              <a:gd name="connsiteY119" fmla="*/ 178280 h 4825042"/>
              <a:gd name="connsiteX120" fmla="*/ 2904227 w 4836544"/>
              <a:gd name="connsiteY120" fmla="*/ 161027 h 4825042"/>
              <a:gd name="connsiteX121" fmla="*/ 2955985 w 4836544"/>
              <a:gd name="connsiteY121" fmla="*/ 143774 h 4825042"/>
              <a:gd name="connsiteX122" fmla="*/ 3030748 w 4836544"/>
              <a:gd name="connsiteY122" fmla="*/ 126521 h 4825042"/>
              <a:gd name="connsiteX123" fmla="*/ 3094008 w 4836544"/>
              <a:gd name="connsiteY123" fmla="*/ 120770 h 4825042"/>
              <a:gd name="connsiteX124" fmla="*/ 3272287 w 4836544"/>
              <a:gd name="connsiteY124" fmla="*/ 103517 h 4825042"/>
              <a:gd name="connsiteX125" fmla="*/ 3473570 w 4836544"/>
              <a:gd name="connsiteY125" fmla="*/ 92015 h 4825042"/>
              <a:gd name="connsiteX126" fmla="*/ 3726612 w 4836544"/>
              <a:gd name="connsiteY126" fmla="*/ 80514 h 4825042"/>
              <a:gd name="connsiteX127" fmla="*/ 3755366 w 4836544"/>
              <a:gd name="connsiteY127" fmla="*/ 74763 h 4825042"/>
              <a:gd name="connsiteX128" fmla="*/ 3812876 w 4836544"/>
              <a:gd name="connsiteY128" fmla="*/ 69012 h 4825042"/>
              <a:gd name="connsiteX129" fmla="*/ 3853133 w 4836544"/>
              <a:gd name="connsiteY129" fmla="*/ 57510 h 4825042"/>
              <a:gd name="connsiteX130" fmla="*/ 3881887 w 4836544"/>
              <a:gd name="connsiteY130" fmla="*/ 51759 h 4825042"/>
              <a:gd name="connsiteX131" fmla="*/ 3910642 w 4836544"/>
              <a:gd name="connsiteY131" fmla="*/ 40257 h 4825042"/>
              <a:gd name="connsiteX132" fmla="*/ 3927895 w 4836544"/>
              <a:gd name="connsiteY132" fmla="*/ 34506 h 4825042"/>
              <a:gd name="connsiteX133" fmla="*/ 3950899 w 4836544"/>
              <a:gd name="connsiteY133" fmla="*/ 28755 h 4825042"/>
              <a:gd name="connsiteX134" fmla="*/ 3968151 w 4836544"/>
              <a:gd name="connsiteY134" fmla="*/ 23004 h 4825042"/>
              <a:gd name="connsiteX135" fmla="*/ 3996906 w 4836544"/>
              <a:gd name="connsiteY135" fmla="*/ 17253 h 4825042"/>
              <a:gd name="connsiteX136" fmla="*/ 4025661 w 4836544"/>
              <a:gd name="connsiteY136" fmla="*/ 5751 h 4825042"/>
              <a:gd name="connsiteX137" fmla="*/ 4106174 w 4836544"/>
              <a:gd name="connsiteY137" fmla="*/ 0 h 4825042"/>
              <a:gd name="connsiteX138" fmla="*/ 4675517 w 4836544"/>
              <a:gd name="connsiteY138" fmla="*/ 17253 h 4825042"/>
              <a:gd name="connsiteX139" fmla="*/ 4836544 w 4836544"/>
              <a:gd name="connsiteY139" fmla="*/ 17253 h 48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4836544" h="4825042">
                <a:moveTo>
                  <a:pt x="2484408" y="4825042"/>
                </a:moveTo>
                <a:cubicBezTo>
                  <a:pt x="2467155" y="4823125"/>
                  <a:pt x="2449197" y="4824538"/>
                  <a:pt x="2432650" y="4819291"/>
                </a:cubicBezTo>
                <a:cubicBezTo>
                  <a:pt x="2370199" y="4799490"/>
                  <a:pt x="2312352" y="4765455"/>
                  <a:pt x="2248619" y="4750280"/>
                </a:cubicBezTo>
                <a:cubicBezTo>
                  <a:pt x="2018931" y="4695591"/>
                  <a:pt x="2206979" y="4748169"/>
                  <a:pt x="2076091" y="4698521"/>
                </a:cubicBezTo>
                <a:cubicBezTo>
                  <a:pt x="2038111" y="4684115"/>
                  <a:pt x="1999486" y="4671469"/>
                  <a:pt x="1961072" y="4658264"/>
                </a:cubicBezTo>
                <a:cubicBezTo>
                  <a:pt x="1938141" y="4650382"/>
                  <a:pt x="1892061" y="4635261"/>
                  <a:pt x="1892061" y="4635261"/>
                </a:cubicBezTo>
                <a:cubicBezTo>
                  <a:pt x="1880559" y="4627593"/>
                  <a:pt x="1870315" y="4617574"/>
                  <a:pt x="1857555" y="4612257"/>
                </a:cubicBezTo>
                <a:cubicBezTo>
                  <a:pt x="1846792" y="4607772"/>
                  <a:pt x="1834412" y="4609128"/>
                  <a:pt x="1823050" y="4606506"/>
                </a:cubicBezTo>
                <a:cubicBezTo>
                  <a:pt x="1809451" y="4603368"/>
                  <a:pt x="1796257" y="4598676"/>
                  <a:pt x="1782793" y="4595004"/>
                </a:cubicBezTo>
                <a:cubicBezTo>
                  <a:pt x="1775168" y="4592924"/>
                  <a:pt x="1767128" y="4592188"/>
                  <a:pt x="1759789" y="4589253"/>
                </a:cubicBezTo>
                <a:cubicBezTo>
                  <a:pt x="1747849" y="4584477"/>
                  <a:pt x="1736572" y="4578158"/>
                  <a:pt x="1725283" y="4572000"/>
                </a:cubicBezTo>
                <a:cubicBezTo>
                  <a:pt x="1715470" y="4566647"/>
                  <a:pt x="1705959" y="4560748"/>
                  <a:pt x="1696529" y="4554747"/>
                </a:cubicBezTo>
                <a:cubicBezTo>
                  <a:pt x="1684867" y="4547326"/>
                  <a:pt x="1674194" y="4538298"/>
                  <a:pt x="1662023" y="4531744"/>
                </a:cubicBezTo>
                <a:cubicBezTo>
                  <a:pt x="1649169" y="4524823"/>
                  <a:pt x="1634710" y="4521244"/>
                  <a:pt x="1621766" y="4514491"/>
                </a:cubicBezTo>
                <a:cubicBezTo>
                  <a:pt x="1590566" y="4498213"/>
                  <a:pt x="1561227" y="4478470"/>
                  <a:pt x="1529751" y="4462732"/>
                </a:cubicBezTo>
                <a:cubicBezTo>
                  <a:pt x="1518249" y="4456981"/>
                  <a:pt x="1507248" y="4450096"/>
                  <a:pt x="1495246" y="4445480"/>
                </a:cubicBezTo>
                <a:cubicBezTo>
                  <a:pt x="1482220" y="4440470"/>
                  <a:pt x="1468015" y="4438988"/>
                  <a:pt x="1454989" y="4433978"/>
                </a:cubicBezTo>
                <a:cubicBezTo>
                  <a:pt x="1442987" y="4429362"/>
                  <a:pt x="1432423" y="4421501"/>
                  <a:pt x="1420483" y="4416725"/>
                </a:cubicBezTo>
                <a:cubicBezTo>
                  <a:pt x="1412956" y="4413714"/>
                  <a:pt x="1354943" y="4396288"/>
                  <a:pt x="1339970" y="4387970"/>
                </a:cubicBezTo>
                <a:cubicBezTo>
                  <a:pt x="1331591" y="4383315"/>
                  <a:pt x="1324941" y="4376034"/>
                  <a:pt x="1316966" y="4370717"/>
                </a:cubicBezTo>
                <a:cubicBezTo>
                  <a:pt x="1307666" y="4364517"/>
                  <a:pt x="1298025" y="4358816"/>
                  <a:pt x="1288212" y="4353464"/>
                </a:cubicBezTo>
                <a:cubicBezTo>
                  <a:pt x="1259157" y="4337616"/>
                  <a:pt x="1244513" y="4332272"/>
                  <a:pt x="1213450" y="4318959"/>
                </a:cubicBezTo>
                <a:cubicBezTo>
                  <a:pt x="1205782" y="4309374"/>
                  <a:pt x="1199529" y="4298461"/>
                  <a:pt x="1190446" y="4290204"/>
                </a:cubicBezTo>
                <a:cubicBezTo>
                  <a:pt x="1149661" y="4253127"/>
                  <a:pt x="1158522" y="4271170"/>
                  <a:pt x="1121434" y="4244197"/>
                </a:cubicBezTo>
                <a:cubicBezTo>
                  <a:pt x="1109326" y="4235391"/>
                  <a:pt x="1098796" y="4224571"/>
                  <a:pt x="1086929" y="4215442"/>
                </a:cubicBezTo>
                <a:cubicBezTo>
                  <a:pt x="1073858" y="4205387"/>
                  <a:pt x="1058756" y="4197908"/>
                  <a:pt x="1046672" y="4186687"/>
                </a:cubicBezTo>
                <a:cubicBezTo>
                  <a:pt x="939319" y="4087003"/>
                  <a:pt x="1075430" y="4192441"/>
                  <a:pt x="960408" y="4100423"/>
                </a:cubicBezTo>
                <a:cubicBezTo>
                  <a:pt x="947531" y="4090121"/>
                  <a:pt x="934195" y="4080311"/>
                  <a:pt x="920151" y="4071668"/>
                </a:cubicBezTo>
                <a:cubicBezTo>
                  <a:pt x="912339" y="4066861"/>
                  <a:pt x="878676" y="4053197"/>
                  <a:pt x="868393" y="4042914"/>
                </a:cubicBezTo>
                <a:cubicBezTo>
                  <a:pt x="805966" y="3980488"/>
                  <a:pt x="869256" y="4038458"/>
                  <a:pt x="822385" y="3968151"/>
                </a:cubicBezTo>
                <a:cubicBezTo>
                  <a:pt x="814866" y="3956873"/>
                  <a:pt x="802749" y="3949427"/>
                  <a:pt x="793631" y="3939397"/>
                </a:cubicBezTo>
                <a:cubicBezTo>
                  <a:pt x="750538" y="3891995"/>
                  <a:pt x="783077" y="3915811"/>
                  <a:pt x="736121" y="3887638"/>
                </a:cubicBezTo>
                <a:cubicBezTo>
                  <a:pt x="730370" y="3874219"/>
                  <a:pt x="726379" y="3859900"/>
                  <a:pt x="718868" y="3847381"/>
                </a:cubicBezTo>
                <a:cubicBezTo>
                  <a:pt x="714684" y="3840407"/>
                  <a:pt x="706909" y="3836304"/>
                  <a:pt x="701616" y="3830129"/>
                </a:cubicBezTo>
                <a:cubicBezTo>
                  <a:pt x="695378" y="3822852"/>
                  <a:pt x="689509" y="3815211"/>
                  <a:pt x="684363" y="3807125"/>
                </a:cubicBezTo>
                <a:cubicBezTo>
                  <a:pt x="650427" y="3753797"/>
                  <a:pt x="673892" y="3776003"/>
                  <a:pt x="626853" y="3726612"/>
                </a:cubicBezTo>
                <a:cubicBezTo>
                  <a:pt x="600678" y="3699128"/>
                  <a:pt x="565868" y="3678644"/>
                  <a:pt x="546340" y="3646098"/>
                </a:cubicBezTo>
                <a:cubicBezTo>
                  <a:pt x="456643" y="3496606"/>
                  <a:pt x="568524" y="3677843"/>
                  <a:pt x="471578" y="3536830"/>
                </a:cubicBezTo>
                <a:cubicBezTo>
                  <a:pt x="462822" y="3524094"/>
                  <a:pt x="457742" y="3509016"/>
                  <a:pt x="448574" y="3496574"/>
                </a:cubicBezTo>
                <a:cubicBezTo>
                  <a:pt x="430811" y="3472467"/>
                  <a:pt x="409620" y="3451066"/>
                  <a:pt x="391065" y="3427563"/>
                </a:cubicBezTo>
                <a:cubicBezTo>
                  <a:pt x="380847" y="3414620"/>
                  <a:pt x="372867" y="3399974"/>
                  <a:pt x="362310" y="3387306"/>
                </a:cubicBezTo>
                <a:cubicBezTo>
                  <a:pt x="353632" y="3376893"/>
                  <a:pt x="342233" y="3368964"/>
                  <a:pt x="333555" y="3358551"/>
                </a:cubicBezTo>
                <a:cubicBezTo>
                  <a:pt x="322998" y="3345883"/>
                  <a:pt x="315893" y="3330497"/>
                  <a:pt x="304800" y="3318295"/>
                </a:cubicBezTo>
                <a:cubicBezTo>
                  <a:pt x="296543" y="3309213"/>
                  <a:pt x="284303" y="3304373"/>
                  <a:pt x="276046" y="3295291"/>
                </a:cubicBezTo>
                <a:cubicBezTo>
                  <a:pt x="264953" y="3283089"/>
                  <a:pt x="257185" y="3268226"/>
                  <a:pt x="247291" y="3255034"/>
                </a:cubicBezTo>
                <a:cubicBezTo>
                  <a:pt x="234177" y="3237549"/>
                  <a:pt x="218279" y="3222018"/>
                  <a:pt x="207034" y="3203276"/>
                </a:cubicBezTo>
                <a:cubicBezTo>
                  <a:pt x="201283" y="3193691"/>
                  <a:pt x="196356" y="3183561"/>
                  <a:pt x="189782" y="3174521"/>
                </a:cubicBezTo>
                <a:cubicBezTo>
                  <a:pt x="180976" y="3162412"/>
                  <a:pt x="170219" y="3151833"/>
                  <a:pt x="161027" y="3140015"/>
                </a:cubicBezTo>
                <a:cubicBezTo>
                  <a:pt x="153279" y="3130053"/>
                  <a:pt x="136982" y="3101858"/>
                  <a:pt x="132272" y="3094008"/>
                </a:cubicBezTo>
                <a:cubicBezTo>
                  <a:pt x="130355" y="3086340"/>
                  <a:pt x="129296" y="3078405"/>
                  <a:pt x="126521" y="3071004"/>
                </a:cubicBezTo>
                <a:cubicBezTo>
                  <a:pt x="123511" y="3062977"/>
                  <a:pt x="118567" y="3055805"/>
                  <a:pt x="115019" y="3048000"/>
                </a:cubicBezTo>
                <a:cubicBezTo>
                  <a:pt x="108978" y="3034709"/>
                  <a:pt x="103884" y="3020999"/>
                  <a:pt x="97766" y="3007744"/>
                </a:cubicBezTo>
                <a:cubicBezTo>
                  <a:pt x="92377" y="2996068"/>
                  <a:pt x="84794" y="2985364"/>
                  <a:pt x="80514" y="2973238"/>
                </a:cubicBezTo>
                <a:cubicBezTo>
                  <a:pt x="73240" y="2952627"/>
                  <a:pt x="70535" y="2930589"/>
                  <a:pt x="63261" y="2909978"/>
                </a:cubicBezTo>
                <a:cubicBezTo>
                  <a:pt x="58981" y="2897852"/>
                  <a:pt x="51329" y="2887179"/>
                  <a:pt x="46008" y="2875472"/>
                </a:cubicBezTo>
                <a:cubicBezTo>
                  <a:pt x="41736" y="2866074"/>
                  <a:pt x="37771" y="2856511"/>
                  <a:pt x="34506" y="2846717"/>
                </a:cubicBezTo>
                <a:cubicBezTo>
                  <a:pt x="24962" y="2818085"/>
                  <a:pt x="20329" y="2760632"/>
                  <a:pt x="17253" y="2743200"/>
                </a:cubicBezTo>
                <a:cubicBezTo>
                  <a:pt x="14945" y="2730122"/>
                  <a:pt x="5510" y="2713964"/>
                  <a:pt x="0" y="2702944"/>
                </a:cubicBezTo>
                <a:cubicBezTo>
                  <a:pt x="1917" y="2649268"/>
                  <a:pt x="4502" y="2595612"/>
                  <a:pt x="5751" y="2541917"/>
                </a:cubicBezTo>
                <a:cubicBezTo>
                  <a:pt x="8336" y="2430746"/>
                  <a:pt x="6873" y="2319468"/>
                  <a:pt x="11502" y="2208363"/>
                </a:cubicBezTo>
                <a:cubicBezTo>
                  <a:pt x="12631" y="2181276"/>
                  <a:pt x="18982" y="2154660"/>
                  <a:pt x="23004" y="2127849"/>
                </a:cubicBezTo>
                <a:cubicBezTo>
                  <a:pt x="32041" y="2067604"/>
                  <a:pt x="38538" y="2051173"/>
                  <a:pt x="57510" y="1972574"/>
                </a:cubicBezTo>
                <a:cubicBezTo>
                  <a:pt x="61219" y="1957207"/>
                  <a:pt x="66265" y="1942133"/>
                  <a:pt x="69012" y="1926566"/>
                </a:cubicBezTo>
                <a:cubicBezTo>
                  <a:pt x="87755" y="1820358"/>
                  <a:pt x="71466" y="1858399"/>
                  <a:pt x="97766" y="1805797"/>
                </a:cubicBezTo>
                <a:cubicBezTo>
                  <a:pt x="99683" y="1792378"/>
                  <a:pt x="99950" y="1778618"/>
                  <a:pt x="103517" y="1765540"/>
                </a:cubicBezTo>
                <a:cubicBezTo>
                  <a:pt x="105773" y="1757269"/>
                  <a:pt x="113091" y="1750890"/>
                  <a:pt x="115019" y="1742536"/>
                </a:cubicBezTo>
                <a:cubicBezTo>
                  <a:pt x="118922" y="1725622"/>
                  <a:pt x="118130" y="1707935"/>
                  <a:pt x="120770" y="1690778"/>
                </a:cubicBezTo>
                <a:cubicBezTo>
                  <a:pt x="125714" y="1658644"/>
                  <a:pt x="126117" y="1675725"/>
                  <a:pt x="138023" y="1644770"/>
                </a:cubicBezTo>
                <a:cubicBezTo>
                  <a:pt x="171296" y="1558260"/>
                  <a:pt x="140869" y="1621826"/>
                  <a:pt x="166778" y="1570008"/>
                </a:cubicBezTo>
                <a:cubicBezTo>
                  <a:pt x="171066" y="1539990"/>
                  <a:pt x="169720" y="1526757"/>
                  <a:pt x="184031" y="1500997"/>
                </a:cubicBezTo>
                <a:cubicBezTo>
                  <a:pt x="188686" y="1492618"/>
                  <a:pt x="195532" y="1485661"/>
                  <a:pt x="201283" y="1477993"/>
                </a:cubicBezTo>
                <a:cubicBezTo>
                  <a:pt x="213252" y="1430117"/>
                  <a:pt x="198678" y="1477452"/>
                  <a:pt x="218536" y="1437736"/>
                </a:cubicBezTo>
                <a:cubicBezTo>
                  <a:pt x="221247" y="1432314"/>
                  <a:pt x="222622" y="1426312"/>
                  <a:pt x="224287" y="1420483"/>
                </a:cubicBezTo>
                <a:cubicBezTo>
                  <a:pt x="226458" y="1412883"/>
                  <a:pt x="226503" y="1404549"/>
                  <a:pt x="230038" y="1397480"/>
                </a:cubicBezTo>
                <a:cubicBezTo>
                  <a:pt x="234325" y="1388907"/>
                  <a:pt x="241540" y="1382144"/>
                  <a:pt x="247291" y="1374476"/>
                </a:cubicBezTo>
                <a:cubicBezTo>
                  <a:pt x="248365" y="1370179"/>
                  <a:pt x="255257" y="1340112"/>
                  <a:pt x="258793" y="1334219"/>
                </a:cubicBezTo>
                <a:cubicBezTo>
                  <a:pt x="267277" y="1320079"/>
                  <a:pt x="277963" y="1307382"/>
                  <a:pt x="287548" y="1293963"/>
                </a:cubicBezTo>
                <a:cubicBezTo>
                  <a:pt x="295157" y="1271135"/>
                  <a:pt x="298014" y="1258805"/>
                  <a:pt x="316302" y="1236453"/>
                </a:cubicBezTo>
                <a:cubicBezTo>
                  <a:pt x="324075" y="1226953"/>
                  <a:pt x="335472" y="1221117"/>
                  <a:pt x="345057" y="1213449"/>
                </a:cubicBezTo>
                <a:cubicBezTo>
                  <a:pt x="352133" y="1192222"/>
                  <a:pt x="351764" y="1189171"/>
                  <a:pt x="368061" y="1167442"/>
                </a:cubicBezTo>
                <a:cubicBezTo>
                  <a:pt x="372941" y="1160935"/>
                  <a:pt x="380021" y="1156364"/>
                  <a:pt x="385314" y="1150189"/>
                </a:cubicBezTo>
                <a:cubicBezTo>
                  <a:pt x="391552" y="1142912"/>
                  <a:pt x="396198" y="1134349"/>
                  <a:pt x="402566" y="1127185"/>
                </a:cubicBezTo>
                <a:cubicBezTo>
                  <a:pt x="411571" y="1117054"/>
                  <a:pt x="422315" y="1108561"/>
                  <a:pt x="431321" y="1098430"/>
                </a:cubicBezTo>
                <a:cubicBezTo>
                  <a:pt x="437689" y="1091266"/>
                  <a:pt x="441797" y="1082204"/>
                  <a:pt x="448574" y="1075427"/>
                </a:cubicBezTo>
                <a:cubicBezTo>
                  <a:pt x="462984" y="1061018"/>
                  <a:pt x="480812" y="1050192"/>
                  <a:pt x="494582" y="1035170"/>
                </a:cubicBezTo>
                <a:cubicBezTo>
                  <a:pt x="502135" y="1026930"/>
                  <a:pt x="503563" y="1013934"/>
                  <a:pt x="511834" y="1006415"/>
                </a:cubicBezTo>
                <a:cubicBezTo>
                  <a:pt x="525216" y="994250"/>
                  <a:pt x="557842" y="977661"/>
                  <a:pt x="557842" y="977661"/>
                </a:cubicBezTo>
                <a:cubicBezTo>
                  <a:pt x="572313" y="959572"/>
                  <a:pt x="581187" y="946310"/>
                  <a:pt x="598099" y="931653"/>
                </a:cubicBezTo>
                <a:cubicBezTo>
                  <a:pt x="620727" y="912042"/>
                  <a:pt x="645936" y="895318"/>
                  <a:pt x="667110" y="874144"/>
                </a:cubicBezTo>
                <a:cubicBezTo>
                  <a:pt x="708953" y="832301"/>
                  <a:pt x="688232" y="851634"/>
                  <a:pt x="759125" y="793630"/>
                </a:cubicBezTo>
                <a:cubicBezTo>
                  <a:pt x="778125" y="778085"/>
                  <a:pt x="803017" y="768049"/>
                  <a:pt x="816634" y="747623"/>
                </a:cubicBezTo>
                <a:cubicBezTo>
                  <a:pt x="837252" y="716696"/>
                  <a:pt x="818642" y="740833"/>
                  <a:pt x="856891" y="707366"/>
                </a:cubicBezTo>
                <a:cubicBezTo>
                  <a:pt x="863012" y="702011"/>
                  <a:pt x="868788" y="696235"/>
                  <a:pt x="874144" y="690114"/>
                </a:cubicBezTo>
                <a:cubicBezTo>
                  <a:pt x="882227" y="680876"/>
                  <a:pt x="887974" y="669514"/>
                  <a:pt x="897148" y="661359"/>
                </a:cubicBezTo>
                <a:cubicBezTo>
                  <a:pt x="905502" y="653933"/>
                  <a:pt x="916960" y="650813"/>
                  <a:pt x="925902" y="644106"/>
                </a:cubicBezTo>
                <a:cubicBezTo>
                  <a:pt x="932408" y="639226"/>
                  <a:pt x="936907" y="632060"/>
                  <a:pt x="943155" y="626853"/>
                </a:cubicBezTo>
                <a:cubicBezTo>
                  <a:pt x="948465" y="622428"/>
                  <a:pt x="954784" y="619368"/>
                  <a:pt x="960408" y="615351"/>
                </a:cubicBezTo>
                <a:cubicBezTo>
                  <a:pt x="968208" y="609780"/>
                  <a:pt x="976134" y="604336"/>
                  <a:pt x="983412" y="598098"/>
                </a:cubicBezTo>
                <a:cubicBezTo>
                  <a:pt x="1002020" y="582149"/>
                  <a:pt x="1000550" y="576203"/>
                  <a:pt x="1023668" y="563593"/>
                </a:cubicBezTo>
                <a:cubicBezTo>
                  <a:pt x="1036485" y="556602"/>
                  <a:pt x="1051108" y="553331"/>
                  <a:pt x="1063925" y="546340"/>
                </a:cubicBezTo>
                <a:cubicBezTo>
                  <a:pt x="1072340" y="541750"/>
                  <a:pt x="1078550" y="533742"/>
                  <a:pt x="1086929" y="529087"/>
                </a:cubicBezTo>
                <a:cubicBezTo>
                  <a:pt x="1095953" y="524074"/>
                  <a:pt x="1106285" y="521857"/>
                  <a:pt x="1115683" y="517585"/>
                </a:cubicBezTo>
                <a:cubicBezTo>
                  <a:pt x="1127390" y="512264"/>
                  <a:pt x="1138866" y="506429"/>
                  <a:pt x="1150189" y="500332"/>
                </a:cubicBezTo>
                <a:cubicBezTo>
                  <a:pt x="1177433" y="485663"/>
                  <a:pt x="1200507" y="468703"/>
                  <a:pt x="1230702" y="460076"/>
                </a:cubicBezTo>
                <a:cubicBezTo>
                  <a:pt x="1270492" y="448707"/>
                  <a:pt x="1351472" y="431321"/>
                  <a:pt x="1351472" y="431321"/>
                </a:cubicBezTo>
                <a:cubicBezTo>
                  <a:pt x="1407562" y="397667"/>
                  <a:pt x="1359969" y="422007"/>
                  <a:pt x="1460740" y="396815"/>
                </a:cubicBezTo>
                <a:cubicBezTo>
                  <a:pt x="1592393" y="363903"/>
                  <a:pt x="1367683" y="409450"/>
                  <a:pt x="1547004" y="379563"/>
                </a:cubicBezTo>
                <a:cubicBezTo>
                  <a:pt x="1593774" y="371768"/>
                  <a:pt x="1637533" y="355557"/>
                  <a:pt x="1685027" y="350808"/>
                </a:cubicBezTo>
                <a:cubicBezTo>
                  <a:pt x="1721319" y="347179"/>
                  <a:pt x="1757915" y="347656"/>
                  <a:pt x="1794295" y="345057"/>
                </a:cubicBezTo>
                <a:cubicBezTo>
                  <a:pt x="2079591" y="324678"/>
                  <a:pt x="1750833" y="337549"/>
                  <a:pt x="2179608" y="327804"/>
                </a:cubicBezTo>
                <a:cubicBezTo>
                  <a:pt x="2280967" y="294018"/>
                  <a:pt x="2107278" y="349628"/>
                  <a:pt x="2334883" y="299049"/>
                </a:cubicBezTo>
                <a:cubicBezTo>
                  <a:pt x="2352136" y="295215"/>
                  <a:pt x="2369550" y="292045"/>
                  <a:pt x="2386642" y="287547"/>
                </a:cubicBezTo>
                <a:cubicBezTo>
                  <a:pt x="2405997" y="282454"/>
                  <a:pt x="2424567" y="274418"/>
                  <a:pt x="2444151" y="270295"/>
                </a:cubicBezTo>
                <a:cubicBezTo>
                  <a:pt x="2461138" y="266719"/>
                  <a:pt x="2478725" y="266999"/>
                  <a:pt x="2495910" y="264544"/>
                </a:cubicBezTo>
                <a:cubicBezTo>
                  <a:pt x="2646645" y="243010"/>
                  <a:pt x="2493656" y="260960"/>
                  <a:pt x="2616680" y="247291"/>
                </a:cubicBezTo>
                <a:cubicBezTo>
                  <a:pt x="2664851" y="223204"/>
                  <a:pt x="2611180" y="247222"/>
                  <a:pt x="2674189" y="230038"/>
                </a:cubicBezTo>
                <a:cubicBezTo>
                  <a:pt x="2684149" y="227322"/>
                  <a:pt x="2693150" y="221801"/>
                  <a:pt x="2702944" y="218536"/>
                </a:cubicBezTo>
                <a:cubicBezTo>
                  <a:pt x="2710442" y="216037"/>
                  <a:pt x="2718323" y="214865"/>
                  <a:pt x="2725948" y="212785"/>
                </a:cubicBezTo>
                <a:cubicBezTo>
                  <a:pt x="2784471" y="196824"/>
                  <a:pt x="2746308" y="205262"/>
                  <a:pt x="2794959" y="195532"/>
                </a:cubicBezTo>
                <a:cubicBezTo>
                  <a:pt x="2842022" y="172001"/>
                  <a:pt x="2793983" y="193940"/>
                  <a:pt x="2840966" y="178280"/>
                </a:cubicBezTo>
                <a:cubicBezTo>
                  <a:pt x="2896385" y="159808"/>
                  <a:pt x="2841650" y="171457"/>
                  <a:pt x="2904227" y="161027"/>
                </a:cubicBezTo>
                <a:cubicBezTo>
                  <a:pt x="2938581" y="143850"/>
                  <a:pt x="2915852" y="152693"/>
                  <a:pt x="2955985" y="143774"/>
                </a:cubicBezTo>
                <a:cubicBezTo>
                  <a:pt x="2984978" y="137331"/>
                  <a:pt x="2996221" y="131700"/>
                  <a:pt x="3030748" y="126521"/>
                </a:cubicBezTo>
                <a:cubicBezTo>
                  <a:pt x="3051687" y="123380"/>
                  <a:pt x="3072921" y="122687"/>
                  <a:pt x="3094008" y="120770"/>
                </a:cubicBezTo>
                <a:cubicBezTo>
                  <a:pt x="3164019" y="85764"/>
                  <a:pt x="3104327" y="111644"/>
                  <a:pt x="3272287" y="103517"/>
                </a:cubicBezTo>
                <a:lnTo>
                  <a:pt x="3473570" y="92015"/>
                </a:lnTo>
                <a:lnTo>
                  <a:pt x="3726612" y="80514"/>
                </a:lnTo>
                <a:cubicBezTo>
                  <a:pt x="3736197" y="78597"/>
                  <a:pt x="3745677" y="76055"/>
                  <a:pt x="3755366" y="74763"/>
                </a:cubicBezTo>
                <a:cubicBezTo>
                  <a:pt x="3774463" y="72217"/>
                  <a:pt x="3793904" y="72360"/>
                  <a:pt x="3812876" y="69012"/>
                </a:cubicBezTo>
                <a:cubicBezTo>
                  <a:pt x="3826620" y="66587"/>
                  <a:pt x="3839594" y="60895"/>
                  <a:pt x="3853133" y="57510"/>
                </a:cubicBezTo>
                <a:cubicBezTo>
                  <a:pt x="3862616" y="55139"/>
                  <a:pt x="3872525" y="54568"/>
                  <a:pt x="3881887" y="51759"/>
                </a:cubicBezTo>
                <a:cubicBezTo>
                  <a:pt x="3891775" y="48793"/>
                  <a:pt x="3900976" y="43882"/>
                  <a:pt x="3910642" y="40257"/>
                </a:cubicBezTo>
                <a:cubicBezTo>
                  <a:pt x="3916318" y="38128"/>
                  <a:pt x="3922066" y="36171"/>
                  <a:pt x="3927895" y="34506"/>
                </a:cubicBezTo>
                <a:cubicBezTo>
                  <a:pt x="3935495" y="32335"/>
                  <a:pt x="3943299" y="30926"/>
                  <a:pt x="3950899" y="28755"/>
                </a:cubicBezTo>
                <a:cubicBezTo>
                  <a:pt x="3956728" y="27090"/>
                  <a:pt x="3962270" y="24474"/>
                  <a:pt x="3968151" y="23004"/>
                </a:cubicBezTo>
                <a:cubicBezTo>
                  <a:pt x="3977634" y="20633"/>
                  <a:pt x="3987543" y="20062"/>
                  <a:pt x="3996906" y="17253"/>
                </a:cubicBezTo>
                <a:cubicBezTo>
                  <a:pt x="4006794" y="14287"/>
                  <a:pt x="4015464" y="7361"/>
                  <a:pt x="4025661" y="5751"/>
                </a:cubicBezTo>
                <a:cubicBezTo>
                  <a:pt x="4052238" y="1555"/>
                  <a:pt x="4079336" y="1917"/>
                  <a:pt x="4106174" y="0"/>
                </a:cubicBezTo>
                <a:lnTo>
                  <a:pt x="4675517" y="17253"/>
                </a:lnTo>
                <a:cubicBezTo>
                  <a:pt x="4729187" y="18054"/>
                  <a:pt x="4782868" y="17253"/>
                  <a:pt x="4836544" y="1725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1697D95-14DD-489D-AF0E-8834A0295511}"/>
              </a:ext>
            </a:extLst>
          </p:cNvPr>
          <p:cNvSpPr txBox="1"/>
          <p:nvPr/>
        </p:nvSpPr>
        <p:spPr>
          <a:xfrm>
            <a:off x="2674801" y="725661"/>
            <a:ext cx="2231701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Shopify Webhooks end up in SQLDB</a:t>
            </a:r>
          </a:p>
        </p:txBody>
      </p:sp>
    </p:spTree>
    <p:extLst>
      <p:ext uri="{BB962C8B-B14F-4D97-AF65-F5344CB8AC3E}">
        <p14:creationId xmlns:p14="http://schemas.microsoft.com/office/powerpoint/2010/main" val="4450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46" grpId="0"/>
      <p:bldP spid="53" grpId="0" animBg="1"/>
      <p:bldP spid="57" grpId="0" animBg="1"/>
      <p:bldP spid="58" grpId="0" animBg="1"/>
      <p:bldP spid="61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0986-9985-4DC8-ADB7-98276A5C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68F6-DD51-44D1-B05D-57894EF42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8ABE-1FCB-4DE8-A9F3-BB0F9CFA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Value Customers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67817-E9F2-4E65-905D-BDC0717C6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VIP customers with high life time spends we like to pay close attention to their orders</a:t>
            </a:r>
          </a:p>
        </p:txBody>
      </p:sp>
    </p:spTree>
    <p:extLst>
      <p:ext uri="{BB962C8B-B14F-4D97-AF65-F5344CB8AC3E}">
        <p14:creationId xmlns:p14="http://schemas.microsoft.com/office/powerpoint/2010/main" val="350654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07DB6-83A8-44F0-AEB0-13287830704B}"/>
              </a:ext>
            </a:extLst>
          </p:cNvPr>
          <p:cNvSpPr/>
          <p:nvPr/>
        </p:nvSpPr>
        <p:spPr>
          <a:xfrm>
            <a:off x="598027" y="1421909"/>
            <a:ext cx="11036952" cy="3135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83BB1-90FD-43CB-8187-E96A3BE6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28" y="1488638"/>
            <a:ext cx="577645" cy="492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ADF3D-033E-41FC-8549-61337675513E}"/>
              </a:ext>
            </a:extLst>
          </p:cNvPr>
          <p:cNvSpPr txBox="1"/>
          <p:nvPr/>
        </p:nvSpPr>
        <p:spPr>
          <a:xfrm>
            <a:off x="9080270" y="1467601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Enterprise Application Platform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266F0-07EF-44B9-B3DE-2AFC847A499E}"/>
              </a:ext>
            </a:extLst>
          </p:cNvPr>
          <p:cNvSpPr txBox="1"/>
          <p:nvPr/>
        </p:nvSpPr>
        <p:spPr>
          <a:xfrm>
            <a:off x="4213828" y="3236822"/>
            <a:ext cx="2442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High Value Customer Order Updates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4C4A3-ACBD-4754-A838-035617268702}"/>
              </a:ext>
            </a:extLst>
          </p:cNvPr>
          <p:cNvSpPr/>
          <p:nvPr/>
        </p:nvSpPr>
        <p:spPr>
          <a:xfrm>
            <a:off x="4882758" y="5261559"/>
            <a:ext cx="4409750" cy="144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E543C7-3AEB-4E05-9BEA-E6517BF9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43" y="5298384"/>
            <a:ext cx="546053" cy="285362"/>
          </a:xfrm>
          <a:prstGeom prst="rect">
            <a:avLst/>
          </a:prstGeom>
        </p:spPr>
      </p:pic>
      <p:pic>
        <p:nvPicPr>
          <p:cNvPr id="19" name="Picture 2" descr="Image result for shopify image">
            <a:extLst>
              <a:ext uri="{FF2B5EF4-FFF2-40B4-BE49-F238E27FC236}">
                <a16:creationId xmlns:a16="http://schemas.microsoft.com/office/drawing/2014/main" id="{880F74DC-FEE5-4933-AA58-0F0E91D3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71" y="5387573"/>
            <a:ext cx="2227363" cy="12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FBE3D6-A5C5-4A98-84AF-E22D6DAA7C8D}"/>
              </a:ext>
            </a:extLst>
          </p:cNvPr>
          <p:cNvSpPr txBox="1"/>
          <p:nvPr/>
        </p:nvSpPr>
        <p:spPr>
          <a:xfrm>
            <a:off x="5434996" y="5249074"/>
            <a:ext cx="960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Online Store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C2D477-E401-4A5D-A13E-C4E1A06CE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891" y="5677104"/>
            <a:ext cx="439515" cy="56002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4C0786-2079-41F5-ABAC-C3C77097CACE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 flipV="1">
            <a:off x="2896097" y="5982738"/>
            <a:ext cx="1986661" cy="31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F3CA3A4-5819-4C30-A139-6CBD154F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052" y="5790508"/>
            <a:ext cx="641045" cy="446617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0553B5-393E-4CAB-BD8E-62A510666D70}"/>
              </a:ext>
            </a:extLst>
          </p:cNvPr>
          <p:cNvCxnSpPr>
            <a:cxnSpLocks/>
          </p:cNvCxnSpPr>
          <p:nvPr/>
        </p:nvCxnSpPr>
        <p:spPr>
          <a:xfrm>
            <a:off x="6035833" y="2882706"/>
            <a:ext cx="0" cy="2378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3C85BF-EE59-4738-8402-8D8EF4DB6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513" y="498888"/>
            <a:ext cx="584211" cy="75330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3603F6-4525-470C-A521-A3F59E5E1B68}"/>
              </a:ext>
            </a:extLst>
          </p:cNvPr>
          <p:cNvCxnSpPr>
            <a:cxnSpLocks/>
            <a:stCxn id="66" idx="0"/>
            <a:endCxn id="7" idx="2"/>
          </p:cNvCxnSpPr>
          <p:nvPr/>
        </p:nvCxnSpPr>
        <p:spPr>
          <a:xfrm flipV="1">
            <a:off x="8943619" y="1252194"/>
            <a:ext cx="0" cy="1087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9537621-75FE-4F55-B6A4-5C8535FF1AEB}"/>
              </a:ext>
            </a:extLst>
          </p:cNvPr>
          <p:cNvSpPr txBox="1"/>
          <p:nvPr/>
        </p:nvSpPr>
        <p:spPr>
          <a:xfrm>
            <a:off x="8362558" y="222624"/>
            <a:ext cx="102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SQL Azure 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31EB88-54E3-4049-96F3-0C0002CB10E4}"/>
              </a:ext>
            </a:extLst>
          </p:cNvPr>
          <p:cNvSpPr/>
          <p:nvPr/>
        </p:nvSpPr>
        <p:spPr>
          <a:xfrm>
            <a:off x="3594744" y="1997997"/>
            <a:ext cx="6314132" cy="16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13D89F9-9D6D-42E5-AB6E-37B99B58B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043" y="3194050"/>
            <a:ext cx="460751" cy="36649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DBDDA5E-448B-400A-8EAE-85A125019A09}"/>
              </a:ext>
            </a:extLst>
          </p:cNvPr>
          <p:cNvSpPr/>
          <p:nvPr/>
        </p:nvSpPr>
        <p:spPr>
          <a:xfrm>
            <a:off x="3840492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Queue Trigger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E66875A-B375-442D-B6D6-2065D78D3344}"/>
              </a:ext>
            </a:extLst>
          </p:cNvPr>
          <p:cNvSpPr/>
          <p:nvPr/>
        </p:nvSpPr>
        <p:spPr>
          <a:xfrm>
            <a:off x="5502828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Update order as high value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7C8579-C249-4816-8F58-4186080001B5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4906502" y="2605025"/>
            <a:ext cx="5963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0B3E563-30C3-4E93-BDB7-F6EF5EE7A032}"/>
              </a:ext>
            </a:extLst>
          </p:cNvPr>
          <p:cNvSpPr/>
          <p:nvPr/>
        </p:nvSpPr>
        <p:spPr>
          <a:xfrm>
            <a:off x="6955789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Notify VIP team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4B0FEE9-7600-484D-856E-79D4794096DF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>
            <a:off x="6568838" y="2605025"/>
            <a:ext cx="3869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89AD47-3DEE-4C67-B60F-A53794BA706D}"/>
              </a:ext>
            </a:extLst>
          </p:cNvPr>
          <p:cNvSpPr/>
          <p:nvPr/>
        </p:nvSpPr>
        <p:spPr>
          <a:xfrm>
            <a:off x="8410614" y="2339829"/>
            <a:ext cx="1066010" cy="53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Record to BI database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52CD5A-4295-43CB-88F0-F8E93A1E4A72}"/>
              </a:ext>
            </a:extLst>
          </p:cNvPr>
          <p:cNvCxnSpPr>
            <a:cxnSpLocks/>
            <a:stCxn id="61" idx="3"/>
            <a:endCxn id="66" idx="1"/>
          </p:cNvCxnSpPr>
          <p:nvPr/>
        </p:nvCxnSpPr>
        <p:spPr>
          <a:xfrm>
            <a:off x="8021799" y="2605025"/>
            <a:ext cx="388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4302715-0CE7-43A7-A5FD-220AF56D8D10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8943619" y="2870221"/>
            <a:ext cx="31014" cy="2378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207D746-C99C-4DB8-927B-F8862CE08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555" y="2375707"/>
            <a:ext cx="460336" cy="4596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F2137-2B07-4467-92D5-4CCA87610D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2769" y="632891"/>
            <a:ext cx="496633" cy="4853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9A2830-2F39-4AFF-9BFE-3554FE7BAA45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1484723" y="2835317"/>
            <a:ext cx="3428893" cy="27482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1697D95-14DD-489D-AF0E-8834A0295511}"/>
              </a:ext>
            </a:extLst>
          </p:cNvPr>
          <p:cNvSpPr txBox="1"/>
          <p:nvPr/>
        </p:nvSpPr>
        <p:spPr>
          <a:xfrm>
            <a:off x="1239502" y="4764096"/>
            <a:ext cx="3073277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dirty="0"/>
              <a:t>Shopify Webhooks = Order updates on Service Bus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433F33-5185-4DA0-90A0-E24AAA63EA5E}"/>
              </a:ext>
            </a:extLst>
          </p:cNvPr>
          <p:cNvCxnSpPr>
            <a:cxnSpLocks/>
            <a:stCxn id="5" idx="3"/>
            <a:endCxn id="57" idx="1"/>
          </p:cNvCxnSpPr>
          <p:nvPr/>
        </p:nvCxnSpPr>
        <p:spPr>
          <a:xfrm flipV="1">
            <a:off x="1714891" y="2605025"/>
            <a:ext cx="2125601" cy="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2E45336-7F10-4F02-8392-19831EF8BF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1969" y="490968"/>
            <a:ext cx="607727" cy="60676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62BC55-2478-4D34-9111-7B6253332167}"/>
              </a:ext>
            </a:extLst>
          </p:cNvPr>
          <p:cNvSpPr txBox="1"/>
          <p:nvPr/>
        </p:nvSpPr>
        <p:spPr>
          <a:xfrm>
            <a:off x="5466452" y="163238"/>
            <a:ext cx="927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Power Apps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08EBE1-5E8E-469F-A9AF-58FC198197AA}"/>
              </a:ext>
            </a:extLst>
          </p:cNvPr>
          <p:cNvCxnSpPr>
            <a:cxnSpLocks/>
            <a:stCxn id="58" idx="0"/>
            <a:endCxn id="38" idx="2"/>
          </p:cNvCxnSpPr>
          <p:nvPr/>
        </p:nvCxnSpPr>
        <p:spPr>
          <a:xfrm flipV="1">
            <a:off x="6035833" y="1097737"/>
            <a:ext cx="0" cy="1242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C27F6B-7ED0-4A6A-ABB5-21449D901ED9}"/>
              </a:ext>
            </a:extLst>
          </p:cNvPr>
          <p:cNvCxnSpPr>
            <a:cxnSpLocks/>
            <a:stCxn id="30" idx="1"/>
            <a:endCxn id="7" idx="3"/>
          </p:cNvCxnSpPr>
          <p:nvPr/>
        </p:nvCxnSpPr>
        <p:spPr>
          <a:xfrm flipH="1">
            <a:off x="9235724" y="875541"/>
            <a:ext cx="5870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age result for microsoft teams">
            <a:extLst>
              <a:ext uri="{FF2B5EF4-FFF2-40B4-BE49-F238E27FC236}">
                <a16:creationId xmlns:a16="http://schemas.microsoft.com/office/drawing/2014/main" id="{368478D2-0A12-4D47-BC78-653A742C6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17" y="490968"/>
            <a:ext cx="534089" cy="5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7B0A01B-2963-4407-B1F2-8A7F7A6756A5}"/>
              </a:ext>
            </a:extLst>
          </p:cNvPr>
          <p:cNvSpPr txBox="1"/>
          <p:nvPr/>
        </p:nvSpPr>
        <p:spPr>
          <a:xfrm>
            <a:off x="6837517" y="163238"/>
            <a:ext cx="1221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Microsoft Teams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8628DA-3DEB-4D23-A549-9D72C90EED51}"/>
              </a:ext>
            </a:extLst>
          </p:cNvPr>
          <p:cNvCxnSpPr>
            <a:cxnSpLocks/>
            <a:stCxn id="61" idx="0"/>
            <a:endCxn id="50" idx="2"/>
          </p:cNvCxnSpPr>
          <p:nvPr/>
        </p:nvCxnSpPr>
        <p:spPr>
          <a:xfrm flipV="1">
            <a:off x="7488794" y="1025057"/>
            <a:ext cx="14068" cy="1314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46" grpId="0"/>
      <p:bldP spid="53" grpId="0" animBg="1"/>
      <p:bldP spid="57" grpId="0" animBg="1"/>
      <p:bldP spid="58" grpId="0" animBg="1"/>
      <p:bldP spid="61" grpId="0" animBg="1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0986-9985-4DC8-ADB7-98276A5C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68F6-DD51-44D1-B05D-57894EF42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4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2F70-8322-441A-AC5E-6623062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92" y="19269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case for democratizing support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Its key to being mature and successful with the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6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8ABE-1FCB-4DE8-A9F3-BB0F9CFA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67817-E9F2-4E65-905D-BDC0717C6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Multiple things happen from a product update</a:t>
            </a:r>
          </a:p>
        </p:txBody>
      </p:sp>
    </p:spTree>
    <p:extLst>
      <p:ext uri="{BB962C8B-B14F-4D97-AF65-F5344CB8AC3E}">
        <p14:creationId xmlns:p14="http://schemas.microsoft.com/office/powerpoint/2010/main" val="3139899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07DB6-83A8-44F0-AEB0-13287830704B}"/>
              </a:ext>
            </a:extLst>
          </p:cNvPr>
          <p:cNvSpPr/>
          <p:nvPr/>
        </p:nvSpPr>
        <p:spPr>
          <a:xfrm>
            <a:off x="598027" y="1421909"/>
            <a:ext cx="11036952" cy="3135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83BB1-90FD-43CB-8187-E96A3BE6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28" y="1488638"/>
            <a:ext cx="577645" cy="492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ADF3D-033E-41FC-8549-61337675513E}"/>
              </a:ext>
            </a:extLst>
          </p:cNvPr>
          <p:cNvSpPr txBox="1"/>
          <p:nvPr/>
        </p:nvSpPr>
        <p:spPr>
          <a:xfrm>
            <a:off x="9612340" y="4266138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Enterprise Application Platform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266F0-07EF-44B9-B3DE-2AFC847A499E}"/>
              </a:ext>
            </a:extLst>
          </p:cNvPr>
          <p:cNvSpPr txBox="1"/>
          <p:nvPr/>
        </p:nvSpPr>
        <p:spPr>
          <a:xfrm>
            <a:off x="8696426" y="2539007"/>
            <a:ext cx="105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Product Price </a:t>
            </a:r>
          </a:p>
          <a:p>
            <a:r>
              <a:rPr lang="en-GB" sz="1200" dirty="0"/>
              <a:t>Changes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4C4A3-ACBD-4754-A838-035617268702}"/>
              </a:ext>
            </a:extLst>
          </p:cNvPr>
          <p:cNvSpPr/>
          <p:nvPr/>
        </p:nvSpPr>
        <p:spPr>
          <a:xfrm>
            <a:off x="4882758" y="5261559"/>
            <a:ext cx="4409750" cy="144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E543C7-3AEB-4E05-9BEA-E6517BF9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43" y="5298384"/>
            <a:ext cx="546053" cy="285362"/>
          </a:xfrm>
          <a:prstGeom prst="rect">
            <a:avLst/>
          </a:prstGeom>
        </p:spPr>
      </p:pic>
      <p:pic>
        <p:nvPicPr>
          <p:cNvPr id="19" name="Picture 2" descr="Image result for shopify image">
            <a:extLst>
              <a:ext uri="{FF2B5EF4-FFF2-40B4-BE49-F238E27FC236}">
                <a16:creationId xmlns:a16="http://schemas.microsoft.com/office/drawing/2014/main" id="{880F74DC-FEE5-4933-AA58-0F0E91D3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71" y="5387573"/>
            <a:ext cx="2227363" cy="12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FBE3D6-A5C5-4A98-84AF-E22D6DAA7C8D}"/>
              </a:ext>
            </a:extLst>
          </p:cNvPr>
          <p:cNvSpPr txBox="1"/>
          <p:nvPr/>
        </p:nvSpPr>
        <p:spPr>
          <a:xfrm>
            <a:off x="5434996" y="5249074"/>
            <a:ext cx="960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Online Store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C2D477-E401-4A5D-A13E-C4E1A06CE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969" y="5663637"/>
            <a:ext cx="439515" cy="56002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4C0786-2079-41F5-ABAC-C3C77097CAC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896097" y="5982738"/>
            <a:ext cx="1986661" cy="31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0553B5-393E-4CAB-BD8E-62A510666D70}"/>
              </a:ext>
            </a:extLst>
          </p:cNvPr>
          <p:cNvCxnSpPr>
            <a:cxnSpLocks/>
            <a:stCxn id="17" idx="0"/>
            <a:endCxn id="5" idx="2"/>
          </p:cNvCxnSpPr>
          <p:nvPr/>
        </p:nvCxnSpPr>
        <p:spPr>
          <a:xfrm flipH="1" flipV="1">
            <a:off x="7075649" y="4333353"/>
            <a:ext cx="11984" cy="928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3C85BF-EE59-4738-8402-8D8EF4DB6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672" y="493813"/>
            <a:ext cx="584211" cy="75330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3603F6-4525-470C-A521-A3F59E5E1B68}"/>
              </a:ext>
            </a:extLst>
          </p:cNvPr>
          <p:cNvCxnSpPr>
            <a:cxnSpLocks/>
            <a:stCxn id="53" idx="0"/>
            <a:endCxn id="7" idx="2"/>
          </p:cNvCxnSpPr>
          <p:nvPr/>
        </p:nvCxnSpPr>
        <p:spPr>
          <a:xfrm flipH="1" flipV="1">
            <a:off x="9142778" y="1247119"/>
            <a:ext cx="20244" cy="750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9537621-75FE-4F55-B6A4-5C8535FF1AEB}"/>
              </a:ext>
            </a:extLst>
          </p:cNvPr>
          <p:cNvSpPr txBox="1"/>
          <p:nvPr/>
        </p:nvSpPr>
        <p:spPr>
          <a:xfrm>
            <a:off x="8565353" y="154083"/>
            <a:ext cx="102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SQL Azure 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31EB88-54E3-4049-96F3-0C0002CB10E4}"/>
              </a:ext>
            </a:extLst>
          </p:cNvPr>
          <p:cNvSpPr/>
          <p:nvPr/>
        </p:nvSpPr>
        <p:spPr>
          <a:xfrm>
            <a:off x="8417168" y="1997998"/>
            <a:ext cx="1491707" cy="1092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13D89F9-9D6D-42E5-AB6E-37B99B58B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401" y="2157282"/>
            <a:ext cx="460751" cy="366492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4302715-0CE7-43A7-A5FD-220AF56D8D10}"/>
              </a:ext>
            </a:extLst>
          </p:cNvPr>
          <p:cNvCxnSpPr>
            <a:cxnSpLocks/>
            <a:stCxn id="5" idx="3"/>
            <a:endCxn id="53" idx="2"/>
          </p:cNvCxnSpPr>
          <p:nvPr/>
        </p:nvCxnSpPr>
        <p:spPr>
          <a:xfrm flipV="1">
            <a:off x="7290504" y="3090474"/>
            <a:ext cx="1872518" cy="1028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A58EA1-E45F-4C58-811C-4746A6E99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793" y="3904320"/>
            <a:ext cx="429711" cy="429033"/>
          </a:xfrm>
          <a:prstGeom prst="rect">
            <a:avLst/>
          </a:prstGeom>
        </p:spPr>
      </p:pic>
      <p:pic>
        <p:nvPicPr>
          <p:cNvPr id="40" name="Picture 2" descr="Image result for microsoft teams">
            <a:extLst>
              <a:ext uri="{FF2B5EF4-FFF2-40B4-BE49-F238E27FC236}">
                <a16:creationId xmlns:a16="http://schemas.microsoft.com/office/drawing/2014/main" id="{64269FC0-0D28-401B-BBFD-22889283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06" y="609553"/>
            <a:ext cx="534089" cy="5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6C9CC9E-867C-4760-96EC-C12E38166203}"/>
              </a:ext>
            </a:extLst>
          </p:cNvPr>
          <p:cNvSpPr txBox="1"/>
          <p:nvPr/>
        </p:nvSpPr>
        <p:spPr>
          <a:xfrm>
            <a:off x="7285500" y="154083"/>
            <a:ext cx="1221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Microsoft Teams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85F5C88-251A-43E2-91FA-D7C0E666A390}"/>
              </a:ext>
            </a:extLst>
          </p:cNvPr>
          <p:cNvCxnSpPr>
            <a:cxnSpLocks/>
            <a:stCxn id="53" idx="0"/>
            <a:endCxn id="40" idx="2"/>
          </p:cNvCxnSpPr>
          <p:nvPr/>
        </p:nvCxnSpPr>
        <p:spPr>
          <a:xfrm flipH="1" flipV="1">
            <a:off x="8035251" y="1143642"/>
            <a:ext cx="1127771" cy="854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505348A-66D1-4D9A-875F-A281A9CA8602}"/>
              </a:ext>
            </a:extLst>
          </p:cNvPr>
          <p:cNvSpPr/>
          <p:nvPr/>
        </p:nvSpPr>
        <p:spPr>
          <a:xfrm>
            <a:off x="4838088" y="1997998"/>
            <a:ext cx="1491707" cy="1092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987E6E-092B-4434-A175-65E360CC32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1596" y="585185"/>
            <a:ext cx="584689" cy="506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B3AEDB0-8022-40E9-9451-6BC9228C85DF}"/>
              </a:ext>
            </a:extLst>
          </p:cNvPr>
          <p:cNvSpPr txBox="1"/>
          <p:nvPr/>
        </p:nvSpPr>
        <p:spPr>
          <a:xfrm>
            <a:off x="4973100" y="154082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CosmosDB</a:t>
            </a:r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42F255-CD92-4136-A802-11C62FE04C5A}"/>
              </a:ext>
            </a:extLst>
          </p:cNvPr>
          <p:cNvSpPr txBox="1"/>
          <p:nvPr/>
        </p:nvSpPr>
        <p:spPr>
          <a:xfrm>
            <a:off x="4982238" y="2576291"/>
            <a:ext cx="120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Update Product </a:t>
            </a:r>
          </a:p>
          <a:p>
            <a:r>
              <a:rPr lang="en-GB" sz="1200" dirty="0"/>
              <a:t>Catalogue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BCB949-B3D4-45FB-AF53-53CC41E56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570" y="2157282"/>
            <a:ext cx="460751" cy="36649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6C28DE2-A27C-4DB9-BDC0-1F055C4B5E55}"/>
              </a:ext>
            </a:extLst>
          </p:cNvPr>
          <p:cNvSpPr/>
          <p:nvPr/>
        </p:nvSpPr>
        <p:spPr>
          <a:xfrm>
            <a:off x="2283124" y="1997998"/>
            <a:ext cx="1491707" cy="1092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37F320-5F47-49BE-A9F5-04D5EAC3EB73}"/>
              </a:ext>
            </a:extLst>
          </p:cNvPr>
          <p:cNvSpPr txBox="1"/>
          <p:nvPr/>
        </p:nvSpPr>
        <p:spPr>
          <a:xfrm>
            <a:off x="2402969" y="2547126"/>
            <a:ext cx="1394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Product List update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5748E5A-181B-4C4E-B93D-B8F271F8F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601" y="2170971"/>
            <a:ext cx="460751" cy="366492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712681-2751-43C6-98EE-335E8BB5C8C8}"/>
              </a:ext>
            </a:extLst>
          </p:cNvPr>
          <p:cNvCxnSpPr>
            <a:cxnSpLocks/>
            <a:stCxn id="5" idx="1"/>
            <a:endCxn id="47" idx="2"/>
          </p:cNvCxnSpPr>
          <p:nvPr/>
        </p:nvCxnSpPr>
        <p:spPr>
          <a:xfrm flipH="1" flipV="1">
            <a:off x="5583942" y="3090474"/>
            <a:ext cx="1276851" cy="1028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FBDE78-BE8F-408F-9DF8-1D4A5544063E}"/>
              </a:ext>
            </a:extLst>
          </p:cNvPr>
          <p:cNvCxnSpPr>
            <a:cxnSpLocks/>
            <a:stCxn id="5" idx="1"/>
            <a:endCxn id="51" idx="2"/>
          </p:cNvCxnSpPr>
          <p:nvPr/>
        </p:nvCxnSpPr>
        <p:spPr>
          <a:xfrm flipH="1" flipV="1">
            <a:off x="3028978" y="3090474"/>
            <a:ext cx="3831815" cy="1028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516FAA-171C-4455-9745-EC5AD6380034}"/>
              </a:ext>
            </a:extLst>
          </p:cNvPr>
          <p:cNvCxnSpPr>
            <a:cxnSpLocks/>
            <a:stCxn id="47" idx="0"/>
            <a:endCxn id="28" idx="2"/>
          </p:cNvCxnSpPr>
          <p:nvPr/>
        </p:nvCxnSpPr>
        <p:spPr>
          <a:xfrm flipH="1" flipV="1">
            <a:off x="5583941" y="1091585"/>
            <a:ext cx="1" cy="9064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F96B4829-0DB6-4FB9-85BF-1023B246B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5114" y="512141"/>
            <a:ext cx="607727" cy="60676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58C7736-16C9-4D55-A25C-21CA45F822DC}"/>
              </a:ext>
            </a:extLst>
          </p:cNvPr>
          <p:cNvSpPr txBox="1"/>
          <p:nvPr/>
        </p:nvSpPr>
        <p:spPr>
          <a:xfrm>
            <a:off x="2413156" y="184411"/>
            <a:ext cx="927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Power Apps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344D0B-B480-47FD-A87C-666E85CB963B}"/>
              </a:ext>
            </a:extLst>
          </p:cNvPr>
          <p:cNvCxnSpPr>
            <a:cxnSpLocks/>
            <a:stCxn id="51" idx="0"/>
            <a:endCxn id="69" idx="2"/>
          </p:cNvCxnSpPr>
          <p:nvPr/>
        </p:nvCxnSpPr>
        <p:spPr>
          <a:xfrm flipV="1">
            <a:off x="3028978" y="1118910"/>
            <a:ext cx="0" cy="879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CE13BE-923B-4CAE-9C6B-5463BC52481E}"/>
              </a:ext>
            </a:extLst>
          </p:cNvPr>
          <p:cNvSpPr/>
          <p:nvPr/>
        </p:nvSpPr>
        <p:spPr>
          <a:xfrm>
            <a:off x="2119532" y="1800665"/>
            <a:ext cx="1889745" cy="18658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160815-E683-4D04-8661-325CE47190D0}"/>
              </a:ext>
            </a:extLst>
          </p:cNvPr>
          <p:cNvSpPr txBox="1"/>
          <p:nvPr/>
        </p:nvSpPr>
        <p:spPr>
          <a:xfrm>
            <a:off x="2170343" y="3377380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BAM Transaction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46917D-F101-48A9-AAC8-2187E81BF1CA}"/>
              </a:ext>
            </a:extLst>
          </p:cNvPr>
          <p:cNvSpPr/>
          <p:nvPr/>
        </p:nvSpPr>
        <p:spPr>
          <a:xfrm>
            <a:off x="4633466" y="1805554"/>
            <a:ext cx="1889745" cy="18658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752CD82-5074-48AC-97F9-EACE7B447831}"/>
              </a:ext>
            </a:extLst>
          </p:cNvPr>
          <p:cNvSpPr txBox="1"/>
          <p:nvPr/>
        </p:nvSpPr>
        <p:spPr>
          <a:xfrm>
            <a:off x="4684277" y="3382269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BAM Transaction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EE0CB55-D1B4-4410-BDF0-B213BD9B330A}"/>
              </a:ext>
            </a:extLst>
          </p:cNvPr>
          <p:cNvSpPr/>
          <p:nvPr/>
        </p:nvSpPr>
        <p:spPr>
          <a:xfrm>
            <a:off x="8197905" y="1800665"/>
            <a:ext cx="1889745" cy="18658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34CA4F-0769-4797-8AB4-5D9F1F8885FE}"/>
              </a:ext>
            </a:extLst>
          </p:cNvPr>
          <p:cNvSpPr txBox="1"/>
          <p:nvPr/>
        </p:nvSpPr>
        <p:spPr>
          <a:xfrm>
            <a:off x="8248716" y="3377380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BAM Transaction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25473E-ACB1-4C62-9793-98DEF340085A}"/>
              </a:ext>
            </a:extLst>
          </p:cNvPr>
          <p:cNvSpPr/>
          <p:nvPr/>
        </p:nvSpPr>
        <p:spPr>
          <a:xfrm>
            <a:off x="1458096" y="1516551"/>
            <a:ext cx="9338639" cy="25925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B0CC17-4751-433F-9F54-1ECFBF4E9106}"/>
              </a:ext>
            </a:extLst>
          </p:cNvPr>
          <p:cNvSpPr txBox="1"/>
          <p:nvPr/>
        </p:nvSpPr>
        <p:spPr>
          <a:xfrm>
            <a:off x="1464784" y="3795091"/>
            <a:ext cx="1401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BAM Business Process</a:t>
            </a:r>
          </a:p>
        </p:txBody>
      </p:sp>
    </p:spTree>
    <p:extLst>
      <p:ext uri="{BB962C8B-B14F-4D97-AF65-F5344CB8AC3E}">
        <p14:creationId xmlns:p14="http://schemas.microsoft.com/office/powerpoint/2010/main" val="16495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46" grpId="0"/>
      <p:bldP spid="53" grpId="0" animBg="1"/>
      <p:bldP spid="47" grpId="0" animBg="1"/>
      <p:bldP spid="49" grpId="0"/>
      <p:bldP spid="51" grpId="0" animBg="1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0986-9985-4DC8-ADB7-98276A5C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68F6-DD51-44D1-B05D-57894EF42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30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EDBD-0A6C-4751-8A03-676380BA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 for BAM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D1F141-E289-4419-89D9-5171D9CAE039}"/>
              </a:ext>
            </a:extLst>
          </p:cNvPr>
          <p:cNvSpPr/>
          <p:nvPr/>
        </p:nvSpPr>
        <p:spPr>
          <a:xfrm>
            <a:off x="790869" y="1903828"/>
            <a:ext cx="3152774" cy="3282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E0B25-DFC5-4967-8616-D88633D1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20" y="4489718"/>
            <a:ext cx="756661" cy="62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22485-DA76-4D2D-87BE-777CE8E9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91" y="3632894"/>
            <a:ext cx="869192" cy="736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BED03-C7FC-4C7C-A3B8-F1DB10492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845" y="3699803"/>
            <a:ext cx="682777" cy="693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49649-A408-4E49-AB84-50C35D91D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413" y="2736973"/>
            <a:ext cx="933474" cy="7992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48F319-9F5B-4315-B990-14CC227C73A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2481481" y="3955220"/>
            <a:ext cx="2521928" cy="845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erverless360">
            <a:extLst>
              <a:ext uri="{FF2B5EF4-FFF2-40B4-BE49-F238E27FC236}">
                <a16:creationId xmlns:a16="http://schemas.microsoft.com/office/drawing/2014/main" id="{3B9ECA35-2931-4FA0-AD0A-AEC83B9F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0" y="2293212"/>
            <a:ext cx="27241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525A2-4F98-49F4-A2D6-C7BEE339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995" y="2405517"/>
            <a:ext cx="500078" cy="499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5A730-A598-4FC2-BC22-B289BAC3F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653" y="3136576"/>
            <a:ext cx="680762" cy="541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263D35-93CA-4E05-8462-0186EF06E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562" y="3944633"/>
            <a:ext cx="556511" cy="513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321256-D257-4CE8-942B-E0F9670A4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2995" y="4707628"/>
            <a:ext cx="487340" cy="403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DD611-A302-4F1F-9ABE-C1C646A455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2995" y="5392388"/>
            <a:ext cx="506249" cy="349928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9994BCD0-56AC-4179-B111-526D10C127E6}"/>
              </a:ext>
            </a:extLst>
          </p:cNvPr>
          <p:cNvSpPr/>
          <p:nvPr/>
        </p:nvSpPr>
        <p:spPr>
          <a:xfrm>
            <a:off x="5148125" y="2072640"/>
            <a:ext cx="1233267" cy="376541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8748F-5017-4FBE-84AD-80983177DDAF}"/>
              </a:ext>
            </a:extLst>
          </p:cNvPr>
          <p:cNvSpPr txBox="1"/>
          <p:nvPr/>
        </p:nvSpPr>
        <p:spPr>
          <a:xfrm>
            <a:off x="7449988" y="245362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Queue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6F29D-0FFC-4A0B-A680-CF0A48FBF724}"/>
              </a:ext>
            </a:extLst>
          </p:cNvPr>
          <p:cNvSpPr txBox="1"/>
          <p:nvPr/>
        </p:nvSpPr>
        <p:spPr>
          <a:xfrm>
            <a:off x="7449988" y="317572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Logic App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82D309-0FD0-4AD1-B7D4-470DF29D38D8}"/>
              </a:ext>
            </a:extLst>
          </p:cNvPr>
          <p:cNvSpPr txBox="1"/>
          <p:nvPr/>
        </p:nvSpPr>
        <p:spPr>
          <a:xfrm>
            <a:off x="7449987" y="399680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428258-3B6F-456D-B039-350B673DEE14}"/>
              </a:ext>
            </a:extLst>
          </p:cNvPr>
          <p:cNvSpPr txBox="1"/>
          <p:nvPr/>
        </p:nvSpPr>
        <p:spPr>
          <a:xfrm>
            <a:off x="7449986" y="4690995"/>
            <a:ext cx="18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API 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06DEE-25F9-463E-9FC7-23823ED5708E}"/>
              </a:ext>
            </a:extLst>
          </p:cNvPr>
          <p:cNvSpPr txBox="1"/>
          <p:nvPr/>
        </p:nvSpPr>
        <p:spPr>
          <a:xfrm>
            <a:off x="7449986" y="5355326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Custom Code</a:t>
            </a:r>
          </a:p>
        </p:txBody>
      </p:sp>
    </p:spTree>
    <p:extLst>
      <p:ext uri="{BB962C8B-B14F-4D97-AF65-F5344CB8AC3E}">
        <p14:creationId xmlns:p14="http://schemas.microsoft.com/office/powerpoint/2010/main" val="1812148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17815-A9B4-4EB9-9889-CF1EC9A8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12" y="2645891"/>
            <a:ext cx="1508592" cy="1797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857C8-863B-4BB5-AD45-C6B7BB44F4B9}"/>
              </a:ext>
            </a:extLst>
          </p:cNvPr>
          <p:cNvSpPr txBox="1"/>
          <p:nvPr/>
        </p:nvSpPr>
        <p:spPr>
          <a:xfrm>
            <a:off x="723741" y="4509782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Manager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C2D479-CFF6-4878-B62F-939F73B90F40}"/>
              </a:ext>
            </a:extLst>
          </p:cNvPr>
          <p:cNvSpPr/>
          <p:nvPr/>
        </p:nvSpPr>
        <p:spPr>
          <a:xfrm>
            <a:off x="5086202" y="1125415"/>
            <a:ext cx="6932295" cy="5641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6958C-65B4-4AB5-BD8A-4C7106FC5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22" y="4984171"/>
            <a:ext cx="673878" cy="57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58472-B887-4DC0-A4C8-E2FE67A5F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07" y="4216908"/>
            <a:ext cx="691540" cy="571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5AB1C-1936-44DA-8954-A85BD000A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737" y="3461872"/>
            <a:ext cx="673878" cy="571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A1D35-E371-4999-89CF-BA70E6A61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616" y="2672784"/>
            <a:ext cx="673878" cy="582496"/>
          </a:xfrm>
          <a:prstGeom prst="rect">
            <a:avLst/>
          </a:prstGeom>
        </p:spPr>
      </p:pic>
      <p:pic>
        <p:nvPicPr>
          <p:cNvPr id="9" name="Picture 4" descr="Serverless360">
            <a:extLst>
              <a:ext uri="{FF2B5EF4-FFF2-40B4-BE49-F238E27FC236}">
                <a16:creationId xmlns:a16="http://schemas.microsoft.com/office/drawing/2014/main" id="{304BBB4C-2D28-48F5-BFD7-226798ED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89" y="1292835"/>
            <a:ext cx="27241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F27CAC-549D-4A4E-B9D3-43C5C66CADB4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2443904" y="2964032"/>
            <a:ext cx="2960712" cy="580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DA72C8-C7D8-47B1-82B7-D0238F62EA6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2443904" y="3544482"/>
            <a:ext cx="2956833" cy="2033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C51D9C-A0F1-4825-946D-2B4C87EACF08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>
            <a:off x="2443904" y="3544482"/>
            <a:ext cx="2973803" cy="958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6B8D5-7932-4CBE-BBAD-D0483AEA8EC7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2443904" y="3544482"/>
            <a:ext cx="2978218" cy="1725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8947B5-DA75-4FD4-9BFB-967F54FCD32F}"/>
              </a:ext>
            </a:extLst>
          </p:cNvPr>
          <p:cNvSpPr txBox="1"/>
          <p:nvPr/>
        </p:nvSpPr>
        <p:spPr>
          <a:xfrm>
            <a:off x="6150962" y="2785904"/>
            <a:ext cx="331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can visualise how the app works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2BD12B-C9F0-4A02-A843-2E6C17E8F671}"/>
              </a:ext>
            </a:extLst>
          </p:cNvPr>
          <p:cNvSpPr txBox="1"/>
          <p:nvPr/>
        </p:nvSpPr>
        <p:spPr>
          <a:xfrm>
            <a:off x="6153936" y="3563005"/>
            <a:ext cx="429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can securely perform management 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434ECE-5F12-4B78-AA6F-9634F3DBF7B0}"/>
              </a:ext>
            </a:extLst>
          </p:cNvPr>
          <p:cNvSpPr txBox="1"/>
          <p:nvPr/>
        </p:nvSpPr>
        <p:spPr>
          <a:xfrm>
            <a:off x="6150962" y="4325116"/>
            <a:ext cx="528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can monitor to see if my service is operating properly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F0778-7297-4CFD-8077-D0AA9E092F1F}"/>
              </a:ext>
            </a:extLst>
          </p:cNvPr>
          <p:cNvSpPr txBox="1"/>
          <p:nvPr/>
        </p:nvSpPr>
        <p:spPr>
          <a:xfrm>
            <a:off x="6141278" y="5110674"/>
            <a:ext cx="546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can troubleshoot problems with individual transactions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AA6677B6-87E2-442A-B94A-C2DD04E4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8" y="643505"/>
            <a:ext cx="10515600" cy="256551"/>
          </a:xfrm>
        </p:spPr>
        <p:txBody>
          <a:bodyPr>
            <a:normAutofit fontScale="90000"/>
          </a:bodyPr>
          <a:lstStyle/>
          <a:p>
            <a:r>
              <a:rPr lang="en-GB" dirty="0"/>
              <a:t>Key Features to Democratise Support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1BF5C4-A1A7-4BB9-9721-46BC6AC86F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0953" y="5715895"/>
            <a:ext cx="673878" cy="5712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0A271E-BB62-4A37-A3FB-31D360D33779}"/>
              </a:ext>
            </a:extLst>
          </p:cNvPr>
          <p:cNvSpPr txBox="1"/>
          <p:nvPr/>
        </p:nvSpPr>
        <p:spPr>
          <a:xfrm>
            <a:off x="6141278" y="5777351"/>
            <a:ext cx="570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have least privilege access and auditing of who does what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737293-0C50-437B-8B31-71C5519D9245}"/>
              </a:ext>
            </a:extLst>
          </p:cNvPr>
          <p:cNvCxnSpPr>
            <a:cxnSpLocks/>
            <a:stCxn id="2" idx="3"/>
            <a:endCxn id="30" idx="1"/>
          </p:cNvCxnSpPr>
          <p:nvPr/>
        </p:nvCxnSpPr>
        <p:spPr>
          <a:xfrm>
            <a:off x="2443904" y="3544482"/>
            <a:ext cx="2987049" cy="2457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D7D4B53-BA02-4BFE-848E-77CDD52F5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7785" y="1940013"/>
            <a:ext cx="682551" cy="6051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298AF7-2A7D-4B85-8A5F-00AB158DDFE4}"/>
              </a:ext>
            </a:extLst>
          </p:cNvPr>
          <p:cNvSpPr txBox="1"/>
          <p:nvPr/>
        </p:nvSpPr>
        <p:spPr>
          <a:xfrm>
            <a:off x="6153031" y="2069936"/>
            <a:ext cx="565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can visualise my Azure Estate and know what goes where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2B3DC0-9F59-4CBD-A0FF-8F4A4078C372}"/>
              </a:ext>
            </a:extLst>
          </p:cNvPr>
          <p:cNvCxnSpPr>
            <a:cxnSpLocks/>
            <a:stCxn id="2" idx="3"/>
            <a:endCxn id="24" idx="1"/>
          </p:cNvCxnSpPr>
          <p:nvPr/>
        </p:nvCxnSpPr>
        <p:spPr>
          <a:xfrm flipV="1">
            <a:off x="2443904" y="2242611"/>
            <a:ext cx="2973881" cy="1301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17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2F70-8322-441A-AC5E-66230627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592" y="1922298"/>
            <a:ext cx="549773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958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C218-80F6-43F1-AB4B-3373147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Microsoft does?</a:t>
            </a:r>
          </a:p>
        </p:txBody>
      </p:sp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4EC73FC6-7169-407D-B462-9651AFB2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3" y="1520851"/>
            <a:ext cx="4516837" cy="25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ocial.technet.microsoft.com/wiki/cfs-filesystemfile.ashx/__key/communityserver-wikis-components-files/00-00-00-00-05/6472.2.png">
            <a:extLst>
              <a:ext uri="{FF2B5EF4-FFF2-40B4-BE49-F238E27FC236}">
                <a16:creationId xmlns:a16="http://schemas.microsoft.com/office/drawing/2014/main" id="{74C23C92-1D7C-4588-8E73-3E221447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46" y="3296529"/>
            <a:ext cx="6702451" cy="32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1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ocial.technet.microsoft.com/wiki/cfs-filesystemfile.ashx/__key/communityserver-wikis-components-files/00-00-00-00-05/3288.3.png">
            <a:extLst>
              <a:ext uri="{FF2B5EF4-FFF2-40B4-BE49-F238E27FC236}">
                <a16:creationId xmlns:a16="http://schemas.microsoft.com/office/drawing/2014/main" id="{B6FCA678-54CC-46B8-860D-9AF91CD0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1" y="981346"/>
            <a:ext cx="10166311" cy="56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02DD3-303E-436C-937E-8D2AEB96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Cloud Admin</a:t>
            </a:r>
          </a:p>
        </p:txBody>
      </p:sp>
    </p:spTree>
    <p:extLst>
      <p:ext uri="{BB962C8B-B14F-4D97-AF65-F5344CB8AC3E}">
        <p14:creationId xmlns:p14="http://schemas.microsoft.com/office/powerpoint/2010/main" val="361186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495E-09E4-4B33-BC04-50C5FB2B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405EE-7389-4D33-9E70-EBB5CEDA3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98" y="3752577"/>
            <a:ext cx="448596" cy="1059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A4B7BB-FFA1-4997-A1F0-B8FA3D76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01" y="2066236"/>
            <a:ext cx="448596" cy="1103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C312F-037D-4248-9A1E-7D8CE9F05934}"/>
              </a:ext>
            </a:extLst>
          </p:cNvPr>
          <p:cNvSpPr txBox="1"/>
          <p:nvPr/>
        </p:nvSpPr>
        <p:spPr>
          <a:xfrm>
            <a:off x="306015" y="3170186"/>
            <a:ext cx="201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High Value, </a:t>
            </a:r>
          </a:p>
          <a:p>
            <a:r>
              <a:rPr lang="en-GB" sz="1200" dirty="0"/>
              <a:t>Experienced Azure Resources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060F3C-CFE5-49A1-BA66-506EFA3FD4ED}"/>
              </a:ext>
            </a:extLst>
          </p:cNvPr>
          <p:cNvSpPr/>
          <p:nvPr/>
        </p:nvSpPr>
        <p:spPr>
          <a:xfrm>
            <a:off x="4281268" y="2224315"/>
            <a:ext cx="1458351" cy="78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Order 123 is missing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43069C-E999-4208-BF65-F66BDD10B217}"/>
              </a:ext>
            </a:extLst>
          </p:cNvPr>
          <p:cNvSpPr/>
          <p:nvPr/>
        </p:nvSpPr>
        <p:spPr>
          <a:xfrm>
            <a:off x="4281268" y="3216087"/>
            <a:ext cx="1458351" cy="78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 A looks wrong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E017CB-F4DE-4F8B-AC9A-8553EFB692DD}"/>
              </a:ext>
            </a:extLst>
          </p:cNvPr>
          <p:cNvSpPr/>
          <p:nvPr/>
        </p:nvSpPr>
        <p:spPr>
          <a:xfrm>
            <a:off x="4281268" y="4207859"/>
            <a:ext cx="1458351" cy="78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One of our customers cant login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A1DF3-2FDE-402A-A6D4-8EFA6B114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074" y="3364434"/>
            <a:ext cx="1512961" cy="1237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B1514-80A9-480B-B2F1-358EA8111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521" y="1048000"/>
            <a:ext cx="394065" cy="118648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4E3406-B088-4152-AA2D-9903BFDDD64F}"/>
              </a:ext>
            </a:extLst>
          </p:cNvPr>
          <p:cNvCxnSpPr/>
          <p:nvPr/>
        </p:nvCxnSpPr>
        <p:spPr>
          <a:xfrm>
            <a:off x="9441553" y="2325858"/>
            <a:ext cx="0" cy="1186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D19C255-025A-4F26-AAA4-4C35121BB6B1}"/>
              </a:ext>
            </a:extLst>
          </p:cNvPr>
          <p:cNvCxnSpPr>
            <a:endCxn id="3" idx="2"/>
          </p:cNvCxnSpPr>
          <p:nvPr/>
        </p:nvCxnSpPr>
        <p:spPr>
          <a:xfrm rot="10800000" flipV="1">
            <a:off x="2184397" y="4670474"/>
            <a:ext cx="7297229" cy="141894"/>
          </a:xfrm>
          <a:prstGeom prst="bentConnector4">
            <a:avLst>
              <a:gd name="adj1" fmla="val -247"/>
              <a:gd name="adj2" fmla="val 8625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7F43C4-3410-49BC-A4DF-4DC75C69064F}"/>
              </a:ext>
            </a:extLst>
          </p:cNvPr>
          <p:cNvSpPr txBox="1"/>
          <p:nvPr/>
        </p:nvSpPr>
        <p:spPr>
          <a:xfrm>
            <a:off x="9570883" y="2543643"/>
            <a:ext cx="1727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Customer calls help desk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F01102-3F29-47FB-9322-7BA750AA0623}"/>
              </a:ext>
            </a:extLst>
          </p:cNvPr>
          <p:cNvSpPr txBox="1"/>
          <p:nvPr/>
        </p:nvSpPr>
        <p:spPr>
          <a:xfrm>
            <a:off x="9638586" y="4914713"/>
            <a:ext cx="241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Help desk identifies it’s a cloud</a:t>
            </a:r>
          </a:p>
          <a:p>
            <a:r>
              <a:rPr lang="en-GB" sz="1200" dirty="0"/>
              <a:t>issue so logs ticket and passes it 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19921-C566-485C-9921-45930E917FE8}"/>
              </a:ext>
            </a:extLst>
          </p:cNvPr>
          <p:cNvSpPr txBox="1"/>
          <p:nvPr/>
        </p:nvSpPr>
        <p:spPr>
          <a:xfrm>
            <a:off x="431165" y="6009071"/>
            <a:ext cx="275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Delivery teams have loads of unplanned </a:t>
            </a:r>
          </a:p>
          <a:p>
            <a:r>
              <a:rPr lang="en-GB" sz="1200" dirty="0"/>
              <a:t>support tasks on top of delivering change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678FF1-74F1-40EF-9C2E-83FA4A639944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450897" y="2618211"/>
            <a:ext cx="18303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0A9080-FE5A-40F7-86C4-047BDE60B410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2408694" y="3609983"/>
            <a:ext cx="1872574" cy="672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4B75A5-3AD2-4724-A61D-25BA6B93F7E8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408694" y="4282473"/>
            <a:ext cx="1872574" cy="319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A27A7444-A2C5-45F3-BEFC-2DEA6E7D5B7D}"/>
              </a:ext>
            </a:extLst>
          </p:cNvPr>
          <p:cNvSpPr/>
          <p:nvPr/>
        </p:nvSpPr>
        <p:spPr>
          <a:xfrm>
            <a:off x="6406482" y="1994673"/>
            <a:ext cx="2639686" cy="1186480"/>
          </a:xfrm>
          <a:prstGeom prst="cloudCallout">
            <a:avLst>
              <a:gd name="adj1" fmla="val 36399"/>
              <a:gd name="adj2" fmla="val 64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don’t understand this cloud stuff</a:t>
            </a:r>
          </a:p>
        </p:txBody>
      </p:sp>
    </p:spTree>
    <p:extLst>
      <p:ext uri="{BB962C8B-B14F-4D97-AF65-F5344CB8AC3E}">
        <p14:creationId xmlns:p14="http://schemas.microsoft.com/office/powerpoint/2010/main" val="359093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D9FB-903D-4AA2-BCB0-14A640B0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 of the Cloud Support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7332C-B192-4BFA-9F91-C1B01A02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67" y="3099804"/>
            <a:ext cx="385812" cy="1189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84C6E-922D-4270-9793-2E6EB041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52" y="5192708"/>
            <a:ext cx="478841" cy="66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D3DD9-7CDC-4AD0-B52D-09789B63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307" y="3926000"/>
            <a:ext cx="457291" cy="107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3AE05-F080-4CE7-A367-2736FEBC2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856" y="3885946"/>
            <a:ext cx="968227" cy="1153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BD17A-EAAA-4997-AE18-08DDAB869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907" y="4028485"/>
            <a:ext cx="1098612" cy="868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9B173-9CEA-4644-9739-39BC8D34A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880" y="4079352"/>
            <a:ext cx="1169378" cy="766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8E5ED7-4363-4178-9335-E372D055CB7C}"/>
              </a:ext>
            </a:extLst>
          </p:cNvPr>
          <p:cNvSpPr txBox="1"/>
          <p:nvPr/>
        </p:nvSpPr>
        <p:spPr>
          <a:xfrm>
            <a:off x="3742791" y="3586797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1</a:t>
            </a:r>
            <a:r>
              <a:rPr lang="en-GB" sz="1100" baseline="30000" dirty="0"/>
              <a:t>st</a:t>
            </a:r>
            <a:r>
              <a:rPr lang="en-GB" sz="1100" dirty="0"/>
              <a:t>/2</a:t>
            </a:r>
            <a:r>
              <a:rPr lang="en-GB" sz="1100" baseline="30000" dirty="0"/>
              <a:t>nd</a:t>
            </a:r>
            <a:r>
              <a:rPr lang="en-GB" sz="1100" dirty="0"/>
              <a:t> Line Support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F0B71-0403-4911-B481-39406D06085F}"/>
              </a:ext>
            </a:extLst>
          </p:cNvPr>
          <p:cNvSpPr txBox="1"/>
          <p:nvPr/>
        </p:nvSpPr>
        <p:spPr>
          <a:xfrm>
            <a:off x="6330776" y="3586797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DevOps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E427F-9E4E-4CBE-A484-95457A746F90}"/>
              </a:ext>
            </a:extLst>
          </p:cNvPr>
          <p:cNvSpPr txBox="1"/>
          <p:nvPr/>
        </p:nvSpPr>
        <p:spPr>
          <a:xfrm>
            <a:off x="8304042" y="3590329"/>
            <a:ext cx="1624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Agile Development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422118-6D80-4DD7-9F60-3278CB9932C3}"/>
              </a:ext>
            </a:extLst>
          </p:cNvPr>
          <p:cNvSpPr txBox="1"/>
          <p:nvPr/>
        </p:nvSpPr>
        <p:spPr>
          <a:xfrm>
            <a:off x="10178459" y="3586797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Architecture Team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F164BB-EBB8-4D6E-8754-F2053AE0EF84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1834479" y="3694358"/>
            <a:ext cx="2114377" cy="76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F5354-0555-4BAB-B4C0-7B664BC64FEC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1880993" y="4462670"/>
            <a:ext cx="2067863" cy="106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54FF09-7EFC-447F-8F34-7CB4CD73117A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4917083" y="4462669"/>
            <a:ext cx="13767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E59D94-454B-487F-96BC-BD0D50D215BF}"/>
              </a:ext>
            </a:extLst>
          </p:cNvPr>
          <p:cNvCxnSpPr>
            <a:stCxn id="11" idx="3"/>
            <a:endCxn id="7" idx="1"/>
          </p:cNvCxnSpPr>
          <p:nvPr/>
        </p:nvCxnSpPr>
        <p:spPr>
          <a:xfrm flipV="1">
            <a:off x="7463258" y="4462668"/>
            <a:ext cx="13980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6A20FC-8B0B-4727-8D3C-3924EA9DCD4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9318598" y="4462668"/>
            <a:ext cx="1010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D9ABB8-4AE4-4622-B1CF-D85278804D80}"/>
              </a:ext>
            </a:extLst>
          </p:cNvPr>
          <p:cNvSpPr txBox="1"/>
          <p:nvPr/>
        </p:nvSpPr>
        <p:spPr>
          <a:xfrm>
            <a:off x="1201238" y="2831919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Business User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20A7FC-27D0-4FF8-83CB-7F7147E89FE4}"/>
              </a:ext>
            </a:extLst>
          </p:cNvPr>
          <p:cNvSpPr txBox="1"/>
          <p:nvPr/>
        </p:nvSpPr>
        <p:spPr>
          <a:xfrm>
            <a:off x="1106660" y="5993599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Monitoring Tools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A3C551-0DAB-44FB-B043-4C3C9BF64D3C}"/>
              </a:ext>
            </a:extLst>
          </p:cNvPr>
          <p:cNvSpPr txBox="1"/>
          <p:nvPr/>
        </p:nvSpPr>
        <p:spPr>
          <a:xfrm>
            <a:off x="4285412" y="50393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4"/>
                </a:solidFill>
              </a:rPr>
              <a:t>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AD8278-D746-43C3-B142-576329E5F855}"/>
              </a:ext>
            </a:extLst>
          </p:cNvPr>
          <p:cNvSpPr txBox="1"/>
          <p:nvPr/>
        </p:nvSpPr>
        <p:spPr>
          <a:xfrm>
            <a:off x="6467832" y="499392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4"/>
                </a:solidFill>
              </a:rPr>
              <a:t>$$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E0079F-3286-4557-9502-CA656EC9001B}"/>
              </a:ext>
            </a:extLst>
          </p:cNvPr>
          <p:cNvSpPr txBox="1"/>
          <p:nvPr/>
        </p:nvSpPr>
        <p:spPr>
          <a:xfrm>
            <a:off x="8530459" y="499392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4"/>
                </a:solidFill>
              </a:rPr>
              <a:t>$$$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25BC71-9C3D-4843-B77C-D1A975E25A9E}"/>
              </a:ext>
            </a:extLst>
          </p:cNvPr>
          <p:cNvSpPr txBox="1"/>
          <p:nvPr/>
        </p:nvSpPr>
        <p:spPr>
          <a:xfrm>
            <a:off x="10317772" y="497709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4"/>
                </a:solidFill>
              </a:rPr>
              <a:t>$$$$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C1A836-951B-4CA1-8088-A1CF78A42469}"/>
              </a:ext>
            </a:extLst>
          </p:cNvPr>
          <p:cNvSpPr txBox="1"/>
          <p:nvPr/>
        </p:nvSpPr>
        <p:spPr>
          <a:xfrm>
            <a:off x="6096000" y="5755072"/>
            <a:ext cx="324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Cost of Support Resolution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8760E4-D2D6-4A32-B783-B51455D3B103}"/>
              </a:ext>
            </a:extLst>
          </p:cNvPr>
          <p:cNvSpPr txBox="1"/>
          <p:nvPr/>
        </p:nvSpPr>
        <p:spPr>
          <a:xfrm>
            <a:off x="6794131" y="2243091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Knowledge of Solution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33635A-D154-4441-B179-36561E0308D2}"/>
              </a:ext>
            </a:extLst>
          </p:cNvPr>
          <p:cNvSpPr txBox="1"/>
          <p:nvPr/>
        </p:nvSpPr>
        <p:spPr>
          <a:xfrm>
            <a:off x="4223343" y="291635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DC9FD-4CE8-4DAA-A294-6D94F0E62FAC}"/>
              </a:ext>
            </a:extLst>
          </p:cNvPr>
          <p:cNvSpPr txBox="1"/>
          <p:nvPr/>
        </p:nvSpPr>
        <p:spPr>
          <a:xfrm>
            <a:off x="6353119" y="29163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Medium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8B5E05-BAFF-4267-9CD5-80FD8B0499F3}"/>
              </a:ext>
            </a:extLst>
          </p:cNvPr>
          <p:cNvSpPr txBox="1"/>
          <p:nvPr/>
        </p:nvSpPr>
        <p:spPr>
          <a:xfrm>
            <a:off x="8783618" y="291635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FF1B5C-7E25-4DB2-97FF-3F3A73E42434}"/>
              </a:ext>
            </a:extLst>
          </p:cNvPr>
          <p:cNvSpPr txBox="1"/>
          <p:nvPr/>
        </p:nvSpPr>
        <p:spPr>
          <a:xfrm>
            <a:off x="10305446" y="29163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Medium</a:t>
            </a:r>
          </a:p>
        </p:txBody>
      </p:sp>
    </p:spTree>
    <p:extLst>
      <p:ext uri="{BB962C8B-B14F-4D97-AF65-F5344CB8AC3E}">
        <p14:creationId xmlns:p14="http://schemas.microsoft.com/office/powerpoint/2010/main" val="150271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D9FB-903D-4AA2-BCB0-14A640B0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Achieve lower TCO?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7332C-B192-4BFA-9F91-C1B01A02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67" y="3099804"/>
            <a:ext cx="385812" cy="1189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84C6E-922D-4270-9793-2E6EB041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52" y="5192708"/>
            <a:ext cx="478841" cy="66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D3DD9-7CDC-4AD0-B52D-09789B63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307" y="3926000"/>
            <a:ext cx="457291" cy="107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3AE05-F080-4CE7-A367-2736FEBC2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856" y="3885946"/>
            <a:ext cx="968227" cy="1153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BD17A-EAAA-4997-AE18-08DDAB869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907" y="4028485"/>
            <a:ext cx="1098612" cy="868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9B173-9CEA-4644-9739-39BC8D34A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880" y="4079352"/>
            <a:ext cx="1169378" cy="766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8E5ED7-4363-4178-9335-E372D055CB7C}"/>
              </a:ext>
            </a:extLst>
          </p:cNvPr>
          <p:cNvSpPr txBox="1"/>
          <p:nvPr/>
        </p:nvSpPr>
        <p:spPr>
          <a:xfrm>
            <a:off x="3742791" y="3586797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1</a:t>
            </a:r>
            <a:r>
              <a:rPr lang="en-GB" sz="1100" baseline="30000" dirty="0"/>
              <a:t>st</a:t>
            </a:r>
            <a:r>
              <a:rPr lang="en-GB" sz="1100" dirty="0"/>
              <a:t>/2</a:t>
            </a:r>
            <a:r>
              <a:rPr lang="en-GB" sz="1100" baseline="30000" dirty="0"/>
              <a:t>nd</a:t>
            </a:r>
            <a:r>
              <a:rPr lang="en-GB" sz="1100" dirty="0"/>
              <a:t> Line Support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F0B71-0403-4911-B481-39406D06085F}"/>
              </a:ext>
            </a:extLst>
          </p:cNvPr>
          <p:cNvSpPr txBox="1"/>
          <p:nvPr/>
        </p:nvSpPr>
        <p:spPr>
          <a:xfrm>
            <a:off x="6330776" y="3586797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DevOps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E427F-9E4E-4CBE-A484-95457A746F90}"/>
              </a:ext>
            </a:extLst>
          </p:cNvPr>
          <p:cNvSpPr txBox="1"/>
          <p:nvPr/>
        </p:nvSpPr>
        <p:spPr>
          <a:xfrm>
            <a:off x="8304042" y="3590329"/>
            <a:ext cx="1624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Agile Development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422118-6D80-4DD7-9F60-3278CB9932C3}"/>
              </a:ext>
            </a:extLst>
          </p:cNvPr>
          <p:cNvSpPr txBox="1"/>
          <p:nvPr/>
        </p:nvSpPr>
        <p:spPr>
          <a:xfrm>
            <a:off x="10178459" y="3586797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Architecture Team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F164BB-EBB8-4D6E-8754-F2053AE0EF84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1834479" y="3694358"/>
            <a:ext cx="2114377" cy="768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F5354-0555-4BAB-B4C0-7B664BC64FEC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1880993" y="4462670"/>
            <a:ext cx="2067863" cy="1062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54FF09-7EFC-447F-8F34-7CB4CD73117A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4917083" y="4462669"/>
            <a:ext cx="137679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E59D94-454B-487F-96BC-BD0D50D215BF}"/>
              </a:ext>
            </a:extLst>
          </p:cNvPr>
          <p:cNvCxnSpPr>
            <a:stCxn id="11" idx="3"/>
            <a:endCxn id="7" idx="1"/>
          </p:cNvCxnSpPr>
          <p:nvPr/>
        </p:nvCxnSpPr>
        <p:spPr>
          <a:xfrm flipV="1">
            <a:off x="7463258" y="4462668"/>
            <a:ext cx="139804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6A20FC-8B0B-4727-8D3C-3924EA9DCD4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9318598" y="4462668"/>
            <a:ext cx="1010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D9ABB8-4AE4-4622-B1CF-D85278804D80}"/>
              </a:ext>
            </a:extLst>
          </p:cNvPr>
          <p:cNvSpPr txBox="1"/>
          <p:nvPr/>
        </p:nvSpPr>
        <p:spPr>
          <a:xfrm>
            <a:off x="1201238" y="2831919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Business User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20A7FC-27D0-4FF8-83CB-7F7147E89FE4}"/>
              </a:ext>
            </a:extLst>
          </p:cNvPr>
          <p:cNvSpPr txBox="1"/>
          <p:nvPr/>
        </p:nvSpPr>
        <p:spPr>
          <a:xfrm>
            <a:off x="1106660" y="5993599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Monitoring Tools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8760E4-D2D6-4A32-B783-B51455D3B103}"/>
              </a:ext>
            </a:extLst>
          </p:cNvPr>
          <p:cNvSpPr txBox="1"/>
          <p:nvPr/>
        </p:nvSpPr>
        <p:spPr>
          <a:xfrm>
            <a:off x="5506266" y="1944245"/>
            <a:ext cx="531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 Breakdown of Support </a:t>
            </a:r>
          </a:p>
          <a:p>
            <a:r>
              <a:rPr lang="en-GB" dirty="0"/>
              <a:t>(just a guestimate for customers doing cloud &gt; 2 years)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33635A-D154-4441-B179-36561E0308D2}"/>
              </a:ext>
            </a:extLst>
          </p:cNvPr>
          <p:cNvSpPr txBox="1"/>
          <p:nvPr/>
        </p:nvSpPr>
        <p:spPr>
          <a:xfrm>
            <a:off x="4052958" y="2813187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5% now</a:t>
            </a:r>
          </a:p>
          <a:p>
            <a:r>
              <a:rPr lang="en-GB" dirty="0">
                <a:solidFill>
                  <a:srgbClr val="FF0000"/>
                </a:solidFill>
              </a:rPr>
              <a:t>50% + aim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DC9FD-4CE8-4DAA-A294-6D94F0E62FAC}"/>
              </a:ext>
            </a:extLst>
          </p:cNvPr>
          <p:cNvSpPr txBox="1"/>
          <p:nvPr/>
        </p:nvSpPr>
        <p:spPr>
          <a:xfrm>
            <a:off x="6330776" y="2813187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25% now</a:t>
            </a:r>
          </a:p>
          <a:p>
            <a:r>
              <a:rPr lang="en-GB" dirty="0">
                <a:solidFill>
                  <a:srgbClr val="FF0000"/>
                </a:solidFill>
              </a:rPr>
              <a:t>25% + aim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8B5E05-BAFF-4267-9CD5-80FD8B0499F3}"/>
              </a:ext>
            </a:extLst>
          </p:cNvPr>
          <p:cNvSpPr txBox="1"/>
          <p:nvPr/>
        </p:nvSpPr>
        <p:spPr>
          <a:xfrm>
            <a:off x="8670872" y="28131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60% now</a:t>
            </a:r>
          </a:p>
          <a:p>
            <a:r>
              <a:rPr lang="en-GB" dirty="0">
                <a:solidFill>
                  <a:srgbClr val="FF0000"/>
                </a:solidFill>
              </a:rPr>
              <a:t>20% + aim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FF1B5C-7E25-4DB2-97FF-3F3A73E42434}"/>
              </a:ext>
            </a:extLst>
          </p:cNvPr>
          <p:cNvSpPr txBox="1"/>
          <p:nvPr/>
        </p:nvSpPr>
        <p:spPr>
          <a:xfrm>
            <a:off x="10586306" y="2813186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10%</a:t>
            </a:r>
          </a:p>
          <a:p>
            <a:r>
              <a:rPr lang="en-GB" dirty="0">
                <a:solidFill>
                  <a:srgbClr val="FF0000"/>
                </a:solidFill>
              </a:rPr>
              <a:t>5% aim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6277B5-4302-43D5-B140-26AFC92096B2}"/>
              </a:ext>
            </a:extLst>
          </p:cNvPr>
          <p:cNvCxnSpPr>
            <a:cxnSpLocks/>
          </p:cNvCxnSpPr>
          <p:nvPr/>
        </p:nvCxnSpPr>
        <p:spPr>
          <a:xfrm flipH="1">
            <a:off x="4432969" y="5651106"/>
            <a:ext cx="644524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2AE9B8-0250-49B1-BC9E-9BBD8FE4DFB8}"/>
              </a:ext>
            </a:extLst>
          </p:cNvPr>
          <p:cNvSpPr txBox="1"/>
          <p:nvPr/>
        </p:nvSpPr>
        <p:spPr>
          <a:xfrm>
            <a:off x="4900647" y="5857633"/>
            <a:ext cx="568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can we safely resolve more support issues to the left?</a:t>
            </a:r>
          </a:p>
        </p:txBody>
      </p:sp>
    </p:spTree>
    <p:extLst>
      <p:ext uri="{BB962C8B-B14F-4D97-AF65-F5344CB8AC3E}">
        <p14:creationId xmlns:p14="http://schemas.microsoft.com/office/powerpoint/2010/main" val="332781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19F6-E798-4A9D-ADB0-E66DA7F7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41" y="47871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Composite Integration Applications is a solution to a Business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6FDA2-2756-40DD-9253-955D80D5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" y="1739536"/>
            <a:ext cx="12192000" cy="4458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88A174-917C-475E-AAFE-CAF965E7253E}"/>
              </a:ext>
            </a:extLst>
          </p:cNvPr>
          <p:cNvSpPr txBox="1"/>
          <p:nvPr/>
        </p:nvSpPr>
        <p:spPr>
          <a:xfrm>
            <a:off x="2356994" y="5338733"/>
            <a:ext cx="228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Load Customer Orders</a:t>
            </a:r>
          </a:p>
        </p:txBody>
      </p:sp>
    </p:spTree>
    <p:extLst>
      <p:ext uri="{BB962C8B-B14F-4D97-AF65-F5344CB8AC3E}">
        <p14:creationId xmlns:p14="http://schemas.microsoft.com/office/powerpoint/2010/main" val="1899208247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te 2019 UK Single Speka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te 2019 UK 2-Spekaer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EC1AC437ABA48AC287674476822A8" ma:contentTypeVersion="9" ma:contentTypeDescription="Create a new document." ma:contentTypeScope="" ma:versionID="ab3551f5b852c7c638ea130ac856f6cb">
  <xsd:schema xmlns:xsd="http://www.w3.org/2001/XMLSchema" xmlns:xs="http://www.w3.org/2001/XMLSchema" xmlns:p="http://schemas.microsoft.com/office/2006/metadata/properties" xmlns:ns2="ade5e7c5-62c4-4a00-ad60-13d0562221ea" xmlns:ns3="749a5395-6d05-49d7-addd-22460d8bbf1c" targetNamespace="http://schemas.microsoft.com/office/2006/metadata/properties" ma:root="true" ma:fieldsID="2b997064654d3aed5a6e241505654bfe" ns2:_="" ns3:_="">
    <xsd:import namespace="ade5e7c5-62c4-4a00-ad60-13d0562221ea"/>
    <xsd:import namespace="749a5395-6d05-49d7-addd-22460d8bbf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e7c5-62c4-4a00-ad60-13d05622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5395-6d05-49d7-addd-22460d8bb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8EE1DA-4332-4A90-8ED8-AA127301689D}"/>
</file>

<file path=customXml/itemProps2.xml><?xml version="1.0" encoding="utf-8"?>
<ds:datastoreItem xmlns:ds="http://schemas.openxmlformats.org/officeDocument/2006/customXml" ds:itemID="{9867D750-9727-4C8F-87F2-B61F65567881}"/>
</file>

<file path=customXml/itemProps3.xml><?xml version="1.0" encoding="utf-8"?>
<ds:datastoreItem xmlns:ds="http://schemas.openxmlformats.org/officeDocument/2006/customXml" ds:itemID="{17BA957D-8D97-4A69-9EC0-545DB773D844}"/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871</Words>
  <Application>Microsoft Office PowerPoint</Application>
  <PresentationFormat>Widescreen</PresentationFormat>
  <Paragraphs>189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Karla</vt:lpstr>
      <vt:lpstr>Poppins</vt:lpstr>
      <vt:lpstr>Poppins SemiBold</vt:lpstr>
      <vt:lpstr>Integrate 2019 UK Single Spekaer Template</vt:lpstr>
      <vt:lpstr>Integrate 2019 UK 2-Spekaers Template</vt:lpstr>
      <vt:lpstr>PowerPoint Presentation</vt:lpstr>
      <vt:lpstr>PowerPoint Presentation</vt:lpstr>
      <vt:lpstr>The case for democratizing support  Its key to being mature and successful with the cloud</vt:lpstr>
      <vt:lpstr>What Microsoft does?</vt:lpstr>
      <vt:lpstr>My Cloud Admin</vt:lpstr>
      <vt:lpstr>Reality</vt:lpstr>
      <vt:lpstr>Reality of the Cloud Support Process</vt:lpstr>
      <vt:lpstr>How to Achieve lower TCO?</vt:lpstr>
      <vt:lpstr>Composite Integration Applications is a solution to a Business Problem</vt:lpstr>
      <vt:lpstr>What my Support Team should do</vt:lpstr>
      <vt:lpstr>Compare Perspectives</vt:lpstr>
      <vt:lpstr>3 ways Serverless 360 helps my support team</vt:lpstr>
      <vt:lpstr>PowerPoint Presentation</vt:lpstr>
      <vt:lpstr>Composite Application Estate</vt:lpstr>
      <vt:lpstr>PowerPoint Presentation</vt:lpstr>
      <vt:lpstr>Service Map / Topology</vt:lpstr>
      <vt:lpstr>PowerPoint Presentation</vt:lpstr>
      <vt:lpstr>Business Activity Monitoring</vt:lpstr>
      <vt:lpstr>Let’s Dive Deeper on BAM</vt:lpstr>
      <vt:lpstr>Now: Atomic Scope Architecture</vt:lpstr>
      <vt:lpstr>New: SL360 BAM powered by Atomic Scope</vt:lpstr>
      <vt:lpstr>Simple Demo   Bam in &lt;5 minutes</vt:lpstr>
      <vt:lpstr>Using it in the Real-World</vt:lpstr>
      <vt:lpstr>Most Popular Products</vt:lpstr>
      <vt:lpstr>PowerPoint Presentation</vt:lpstr>
      <vt:lpstr>Demo</vt:lpstr>
      <vt:lpstr>High Value Customers</vt:lpstr>
      <vt:lpstr>PowerPoint Presentation</vt:lpstr>
      <vt:lpstr>Demo</vt:lpstr>
      <vt:lpstr>Product Updates</vt:lpstr>
      <vt:lpstr>PowerPoint Presentation</vt:lpstr>
      <vt:lpstr>Demo</vt:lpstr>
      <vt:lpstr>Data Sources for BAM</vt:lpstr>
      <vt:lpstr>Key Features to Democratise Support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 Vidyasagar</dc:creator>
  <cp:keywords>Integrate 2019</cp:keywords>
  <cp:lastModifiedBy>michael stephenson</cp:lastModifiedBy>
  <cp:revision>38</cp:revision>
  <dcterms:created xsi:type="dcterms:W3CDTF">2019-05-24T06:36:16Z</dcterms:created>
  <dcterms:modified xsi:type="dcterms:W3CDTF">2019-06-05T10:51:56Z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0x0101006CEEC1AC437ABA48AC287674476822A8</vt:lpwstr>
  </property>
</Properties>
</file>